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28" r:id="rId2"/>
    <p:sldId id="371" r:id="rId3"/>
    <p:sldId id="379" r:id="rId4"/>
    <p:sldId id="378" r:id="rId5"/>
    <p:sldId id="373" r:id="rId6"/>
    <p:sldId id="374" r:id="rId7"/>
    <p:sldId id="375" r:id="rId8"/>
    <p:sldId id="372" r:id="rId9"/>
    <p:sldId id="376" r:id="rId10"/>
    <p:sldId id="377" r:id="rId11"/>
    <p:sldId id="381" r:id="rId12"/>
    <p:sldId id="382" r:id="rId13"/>
    <p:sldId id="383" r:id="rId14"/>
    <p:sldId id="380" r:id="rId15"/>
    <p:sldId id="384" r:id="rId16"/>
    <p:sldId id="420" r:id="rId17"/>
    <p:sldId id="385" r:id="rId18"/>
    <p:sldId id="409" r:id="rId19"/>
    <p:sldId id="410" r:id="rId20"/>
    <p:sldId id="411" r:id="rId21"/>
    <p:sldId id="412" r:id="rId22"/>
    <p:sldId id="391" r:id="rId23"/>
    <p:sldId id="393" r:id="rId24"/>
    <p:sldId id="397" r:id="rId25"/>
    <p:sldId id="418" r:id="rId26"/>
    <p:sldId id="419" r:id="rId27"/>
    <p:sldId id="415" r:id="rId28"/>
    <p:sldId id="417" r:id="rId29"/>
    <p:sldId id="392" r:id="rId30"/>
    <p:sldId id="413" r:id="rId31"/>
    <p:sldId id="414" r:id="rId32"/>
    <p:sldId id="395" r:id="rId33"/>
    <p:sldId id="388" r:id="rId34"/>
    <p:sldId id="396" r:id="rId35"/>
    <p:sldId id="42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FF00FF"/>
    <a:srgbClr val="E31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2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38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Y=</a:t>
            </a:r>
            <a:r>
              <a:rPr lang="en-US" dirty="0" err="1"/>
              <a:t>mx+b</a:t>
            </a:r>
            <a:r>
              <a:rPr lang="en-US" dirty="0"/>
              <a:t> (technically affine) </a:t>
            </a:r>
            <a:r>
              <a:rPr lang="en-US" dirty="0">
                <a:sym typeface="Wingdings" panose="05000000000000000000" pitchFamily="2" charset="2"/>
              </a:rPr>
              <a:t> solve for 0  we’re finding this proportionality relationship </a:t>
            </a:r>
            <a:r>
              <a:rPr lang="en-US" dirty="0" err="1">
                <a:sym typeface="Wingdings" panose="05000000000000000000" pitchFamily="2" charset="2"/>
              </a:rPr>
              <a:t>btwn</a:t>
            </a:r>
            <a:r>
              <a:rPr lang="en-US" dirty="0">
                <a:sym typeface="Wingdings" panose="05000000000000000000" pitchFamily="2" charset="2"/>
              </a:rPr>
              <a:t> y and x then using it to </a:t>
            </a:r>
            <a:r>
              <a:rPr lang="en-US" dirty="0" err="1">
                <a:sym typeface="Wingdings" panose="05000000000000000000" pitchFamily="2" charset="2"/>
              </a:rPr>
              <a:t>backsolve</a:t>
            </a:r>
            <a:r>
              <a:rPr lang="en-US" dirty="0">
                <a:sym typeface="Wingdings" panose="05000000000000000000" pitchFamily="2" charset="2"/>
              </a:rPr>
              <a:t> in one step</a:t>
            </a:r>
          </a:p>
          <a:p>
            <a:r>
              <a:rPr lang="en-US" dirty="0">
                <a:sym typeface="Wingdings" panose="05000000000000000000" pitchFamily="2" charset="2"/>
              </a:rPr>
              <a:t>This does not work for nonlinear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61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70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2B3F-F68A-59A9-D632-5EE4608AA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F00FB-4259-9843-7F36-772161FA1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C8F0C-3C2F-B001-9308-A78E1E73E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9535B-796A-6471-BD1E-AB45E60D9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6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6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5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space loses dimensions for internal singularities; equivalent to no longer having a unique solution to things</a:t>
            </a:r>
          </a:p>
          <a:p>
            <a:r>
              <a:rPr lang="en-US" dirty="0"/>
              <a:t>We can spot this via the Jacobian, but I’ll leave that for a later class that can spend multiple lectures building this idea (its incredibly powerful and I don’ want to misspeak)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3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E9A58-B0B8-96A3-D4C4-0D921B78D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EC738-760F-CC46-1257-09B304EC8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1B661-742A-2298-202F-8EF77885A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space loses dimensions for internal singularities; equivalent to no longer having a unique solution to things</a:t>
            </a:r>
          </a:p>
          <a:p>
            <a:r>
              <a:rPr lang="en-US" dirty="0"/>
              <a:t>We can spot this via the Jacobian, but I’ll leave that for a later class that can spend multiple lectures building this idea (its incredibly powerful and I don’ want to misspeak)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45AA-B65B-463D-6B65-1F6ECFD29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70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6150F-50D6-6965-FD17-1EF423A26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60944-D323-BCBC-A8F8-2514C04DC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74C36-31DB-9526-20E8-9BD0A559A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space loses dimensions for internal singularities; equivalent to no longer having a unique solution to things</a:t>
            </a:r>
          </a:p>
          <a:p>
            <a:r>
              <a:rPr lang="en-US" dirty="0"/>
              <a:t>We can spot this via the Jacobian, but I’ll leave that for a later class that can spend multiple lectures building this idea (its incredibly powerful and I don’ want to misspeak)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0D1B9-7462-4AB6-3869-81BC638EC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25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6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7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analytic vs numeric!!!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6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Lab 10 – </a:t>
            </a:r>
            <a:br>
              <a:rPr lang="en-US" dirty="0"/>
            </a:br>
            <a:r>
              <a:rPr lang="en-US" dirty="0"/>
              <a:t>IK Simulation, Cameras &amp; Final Project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5A33-2AF8-2CB8-E033-4A560B62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6561-E467-935B-0C77-AA95293F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Lab Intro -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9081-1D9A-B5BE-1C46-BED187060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29131" cy="3958949"/>
          </a:xfrm>
        </p:spPr>
        <p:txBody>
          <a:bodyPr>
            <a:normAutofit/>
          </a:bodyPr>
          <a:lstStyle/>
          <a:p>
            <a:r>
              <a:rPr lang="en-US" dirty="0"/>
              <a:t>Image from the camera is in pixels – </a:t>
            </a:r>
            <a:r>
              <a:rPr lang="en-US" i="1" dirty="0"/>
              <a:t>how large is 1px?</a:t>
            </a:r>
          </a:p>
          <a:p>
            <a:pPr lvl="1"/>
            <a:r>
              <a:rPr lang="en-US" dirty="0"/>
              <a:t>It depends on the camera, the resolution and the distance</a:t>
            </a:r>
          </a:p>
          <a:p>
            <a:pPr lvl="1"/>
            <a:r>
              <a:rPr lang="en-US" dirty="0"/>
              <a:t>What if the camera has a fisheye lens?</a:t>
            </a:r>
          </a:p>
          <a:p>
            <a:pPr lvl="1"/>
            <a:r>
              <a:rPr lang="en-US" dirty="0"/>
              <a:t>What if the camera has a weird perspective?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5E030-2605-2068-4B2E-D84DF2E26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This Guy Uses Forced Perspective To Capture Awesome Photos With Toy  Superheroes">
            <a:extLst>
              <a:ext uri="{FF2B5EF4-FFF2-40B4-BE49-F238E27FC236}">
                <a16:creationId xmlns:a16="http://schemas.microsoft.com/office/drawing/2014/main" id="{AD36E585-B670-7E49-6F4E-5472A503F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321" y="1795145"/>
            <a:ext cx="5102679" cy="27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02888-F1B6-3512-C410-584DA2666B68}"/>
              </a:ext>
            </a:extLst>
          </p:cNvPr>
          <p:cNvSpPr txBox="1">
            <a:spLocks/>
          </p:cNvSpPr>
          <p:nvPr/>
        </p:nvSpPr>
        <p:spPr>
          <a:xfrm>
            <a:off x="9141158" y="4516574"/>
            <a:ext cx="189032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Digital Synopsis</a:t>
            </a:r>
          </a:p>
        </p:txBody>
      </p:sp>
    </p:spTree>
    <p:extLst>
      <p:ext uri="{BB962C8B-B14F-4D97-AF65-F5344CB8AC3E}">
        <p14:creationId xmlns:p14="http://schemas.microsoft.com/office/powerpoint/2010/main" val="216225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15E84-349E-D5C8-3F18-78486F12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3E83-84F9-2DF8-99FF-57ABF133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Lab Intro -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6F78D-9799-A287-6BFC-54883764C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29131" cy="39589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use OpenCV, a common computer vision package, to calibrate our cameras</a:t>
            </a:r>
          </a:p>
          <a:p>
            <a:r>
              <a:rPr lang="en-US" dirty="0"/>
              <a:t>If we pick known points in space, we can find their distance in pixels from the image frame and convert pixels to millimeters</a:t>
            </a:r>
          </a:p>
          <a:p>
            <a:pPr lvl="1"/>
            <a:r>
              <a:rPr lang="en-US" dirty="0"/>
              <a:t>Most camera lenses are nonlinear; what does this mean for us?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A3125-69ED-C237-AA9A-777C80DAF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5B30F-FA4E-C841-A5E6-AE0CBFCFF022}"/>
              </a:ext>
            </a:extLst>
          </p:cNvPr>
          <p:cNvSpPr/>
          <p:nvPr/>
        </p:nvSpPr>
        <p:spPr>
          <a:xfrm>
            <a:off x="6766095" y="2784919"/>
            <a:ext cx="2809701" cy="798022"/>
          </a:xfrm>
          <a:custGeom>
            <a:avLst/>
            <a:gdLst>
              <a:gd name="connsiteX0" fmla="*/ 0 w 2493818"/>
              <a:gd name="connsiteY0" fmla="*/ 0 h 806335"/>
              <a:gd name="connsiteX1" fmla="*/ 2493818 w 2493818"/>
              <a:gd name="connsiteY1" fmla="*/ 0 h 806335"/>
              <a:gd name="connsiteX2" fmla="*/ 2493818 w 2493818"/>
              <a:gd name="connsiteY2" fmla="*/ 806335 h 806335"/>
              <a:gd name="connsiteX3" fmla="*/ 0 w 2493818"/>
              <a:gd name="connsiteY3" fmla="*/ 806335 h 806335"/>
              <a:gd name="connsiteX4" fmla="*/ 0 w 2493818"/>
              <a:gd name="connsiteY4" fmla="*/ 0 h 806335"/>
              <a:gd name="connsiteX0" fmla="*/ 0 w 2809701"/>
              <a:gd name="connsiteY0" fmla="*/ 8313 h 806335"/>
              <a:gd name="connsiteX1" fmla="*/ 2809701 w 2809701"/>
              <a:gd name="connsiteY1" fmla="*/ 0 h 806335"/>
              <a:gd name="connsiteX2" fmla="*/ 2809701 w 2809701"/>
              <a:gd name="connsiteY2" fmla="*/ 806335 h 806335"/>
              <a:gd name="connsiteX3" fmla="*/ 315883 w 2809701"/>
              <a:gd name="connsiteY3" fmla="*/ 806335 h 806335"/>
              <a:gd name="connsiteX4" fmla="*/ 0 w 2809701"/>
              <a:gd name="connsiteY4" fmla="*/ 8313 h 806335"/>
              <a:gd name="connsiteX0" fmla="*/ 0 w 2809701"/>
              <a:gd name="connsiteY0" fmla="*/ 0 h 798022"/>
              <a:gd name="connsiteX1" fmla="*/ 2385751 w 2809701"/>
              <a:gd name="connsiteY1" fmla="*/ 0 h 798022"/>
              <a:gd name="connsiteX2" fmla="*/ 2809701 w 2809701"/>
              <a:gd name="connsiteY2" fmla="*/ 798022 h 798022"/>
              <a:gd name="connsiteX3" fmla="*/ 315883 w 2809701"/>
              <a:gd name="connsiteY3" fmla="*/ 798022 h 798022"/>
              <a:gd name="connsiteX4" fmla="*/ 0 w 2809701"/>
              <a:gd name="connsiteY4" fmla="*/ 0 h 79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9701" h="798022">
                <a:moveTo>
                  <a:pt x="0" y="0"/>
                </a:moveTo>
                <a:lnTo>
                  <a:pt x="2385751" y="0"/>
                </a:lnTo>
                <a:lnTo>
                  <a:pt x="2809701" y="798022"/>
                </a:lnTo>
                <a:lnTo>
                  <a:pt x="315883" y="7980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1714C-754D-A67B-A713-DE16309CC498}"/>
              </a:ext>
            </a:extLst>
          </p:cNvPr>
          <p:cNvSpPr txBox="1"/>
          <p:nvPr/>
        </p:nvSpPr>
        <p:spPr>
          <a:xfrm>
            <a:off x="9523615" y="2781349"/>
            <a:ext cx="266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Workspace with known corners in mm and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Graphic 8" descr="Video camera with solid fill">
            <a:extLst>
              <a:ext uri="{FF2B5EF4-FFF2-40B4-BE49-F238E27FC236}">
                <a16:creationId xmlns:a16="http://schemas.microsoft.com/office/drawing/2014/main" id="{7EAB0610-D159-D737-3FD8-912AA1B79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696200" y="1539609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A2A540-51BD-1DCD-8107-E837D15485E4}"/>
              </a:ext>
            </a:extLst>
          </p:cNvPr>
          <p:cNvCxnSpPr>
            <a:cxnSpLocks/>
            <a:stCxn id="6" idx="0"/>
            <a:endCxn id="9" idx="3"/>
          </p:cNvCxnSpPr>
          <p:nvPr/>
        </p:nvCxnSpPr>
        <p:spPr>
          <a:xfrm flipV="1">
            <a:off x="6766095" y="2454009"/>
            <a:ext cx="1387305" cy="33091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0D9BAF-8698-D05B-195D-C3E857E12BFB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 flipV="1">
            <a:off x="8153400" y="2454009"/>
            <a:ext cx="998446" cy="33091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E3E1E6-7923-2BA4-3B04-73386D74A45C}"/>
              </a:ext>
            </a:extLst>
          </p:cNvPr>
          <p:cNvCxnSpPr>
            <a:cxnSpLocks/>
            <a:stCxn id="6" idx="2"/>
            <a:endCxn id="9" idx="3"/>
          </p:cNvCxnSpPr>
          <p:nvPr/>
        </p:nvCxnSpPr>
        <p:spPr>
          <a:xfrm flipH="1" flipV="1">
            <a:off x="8153400" y="2454009"/>
            <a:ext cx="1422396" cy="112893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238659-1A80-3F61-A6C8-6A29316E30DC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 flipV="1">
            <a:off x="7081978" y="2454009"/>
            <a:ext cx="1071422" cy="112893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3C7239-29E4-6C86-B607-F26E45E4D7A3}"/>
              </a:ext>
            </a:extLst>
          </p:cNvPr>
          <p:cNvSpPr txBox="1"/>
          <p:nvPr/>
        </p:nvSpPr>
        <p:spPr>
          <a:xfrm>
            <a:off x="8620298" y="1703463"/>
            <a:ext cx="312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with a linear lens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B77E52EC-4D45-B69D-BB21-1EB5C5BD6F74}"/>
              </a:ext>
            </a:extLst>
          </p:cNvPr>
          <p:cNvSpPr/>
          <p:nvPr/>
        </p:nvSpPr>
        <p:spPr>
          <a:xfrm>
            <a:off x="6659882" y="4832618"/>
            <a:ext cx="2877122" cy="1030778"/>
          </a:xfrm>
          <a:custGeom>
            <a:avLst/>
            <a:gdLst>
              <a:gd name="connsiteX0" fmla="*/ 0 w 2493818"/>
              <a:gd name="connsiteY0" fmla="*/ 0 h 806335"/>
              <a:gd name="connsiteX1" fmla="*/ 2493818 w 2493818"/>
              <a:gd name="connsiteY1" fmla="*/ 0 h 806335"/>
              <a:gd name="connsiteX2" fmla="*/ 2493818 w 2493818"/>
              <a:gd name="connsiteY2" fmla="*/ 806335 h 806335"/>
              <a:gd name="connsiteX3" fmla="*/ 0 w 2493818"/>
              <a:gd name="connsiteY3" fmla="*/ 806335 h 806335"/>
              <a:gd name="connsiteX4" fmla="*/ 0 w 2493818"/>
              <a:gd name="connsiteY4" fmla="*/ 0 h 806335"/>
              <a:gd name="connsiteX0" fmla="*/ 0 w 2809701"/>
              <a:gd name="connsiteY0" fmla="*/ 8313 h 806335"/>
              <a:gd name="connsiteX1" fmla="*/ 2809701 w 2809701"/>
              <a:gd name="connsiteY1" fmla="*/ 0 h 806335"/>
              <a:gd name="connsiteX2" fmla="*/ 2809701 w 2809701"/>
              <a:gd name="connsiteY2" fmla="*/ 806335 h 806335"/>
              <a:gd name="connsiteX3" fmla="*/ 315883 w 2809701"/>
              <a:gd name="connsiteY3" fmla="*/ 806335 h 806335"/>
              <a:gd name="connsiteX4" fmla="*/ 0 w 2809701"/>
              <a:gd name="connsiteY4" fmla="*/ 8313 h 806335"/>
              <a:gd name="connsiteX0" fmla="*/ 0 w 2809701"/>
              <a:gd name="connsiteY0" fmla="*/ 0 h 798022"/>
              <a:gd name="connsiteX1" fmla="*/ 2385751 w 2809701"/>
              <a:gd name="connsiteY1" fmla="*/ 0 h 798022"/>
              <a:gd name="connsiteX2" fmla="*/ 2809701 w 2809701"/>
              <a:gd name="connsiteY2" fmla="*/ 798022 h 798022"/>
              <a:gd name="connsiteX3" fmla="*/ 315883 w 2809701"/>
              <a:gd name="connsiteY3" fmla="*/ 798022 h 798022"/>
              <a:gd name="connsiteX4" fmla="*/ 0 w 2809701"/>
              <a:gd name="connsiteY4" fmla="*/ 0 h 798022"/>
              <a:gd name="connsiteX0" fmla="*/ 0 w 2809701"/>
              <a:gd name="connsiteY0" fmla="*/ 210589 h 1008611"/>
              <a:gd name="connsiteX1" fmla="*/ 2385751 w 2809701"/>
              <a:gd name="connsiteY1" fmla="*/ 210589 h 1008611"/>
              <a:gd name="connsiteX2" fmla="*/ 2809701 w 2809701"/>
              <a:gd name="connsiteY2" fmla="*/ 1008611 h 1008611"/>
              <a:gd name="connsiteX3" fmla="*/ 315883 w 2809701"/>
              <a:gd name="connsiteY3" fmla="*/ 1008611 h 1008611"/>
              <a:gd name="connsiteX4" fmla="*/ 0 w 2809701"/>
              <a:gd name="connsiteY4" fmla="*/ 210589 h 1008611"/>
              <a:gd name="connsiteX0" fmla="*/ 0 w 2809701"/>
              <a:gd name="connsiteY0" fmla="*/ 232756 h 1030778"/>
              <a:gd name="connsiteX1" fmla="*/ 2385751 w 2809701"/>
              <a:gd name="connsiteY1" fmla="*/ 232756 h 1030778"/>
              <a:gd name="connsiteX2" fmla="*/ 2809701 w 2809701"/>
              <a:gd name="connsiteY2" fmla="*/ 1030778 h 1030778"/>
              <a:gd name="connsiteX3" fmla="*/ 315883 w 2809701"/>
              <a:gd name="connsiteY3" fmla="*/ 1030778 h 1030778"/>
              <a:gd name="connsiteX4" fmla="*/ 0 w 2809701"/>
              <a:gd name="connsiteY4" fmla="*/ 232756 h 1030778"/>
              <a:gd name="connsiteX0" fmla="*/ 0 w 2809701"/>
              <a:gd name="connsiteY0" fmla="*/ 232756 h 1030778"/>
              <a:gd name="connsiteX1" fmla="*/ 2385751 w 2809701"/>
              <a:gd name="connsiteY1" fmla="*/ 232756 h 1030778"/>
              <a:gd name="connsiteX2" fmla="*/ 2809701 w 2809701"/>
              <a:gd name="connsiteY2" fmla="*/ 1030778 h 1030778"/>
              <a:gd name="connsiteX3" fmla="*/ 315883 w 2809701"/>
              <a:gd name="connsiteY3" fmla="*/ 1030778 h 1030778"/>
              <a:gd name="connsiteX4" fmla="*/ 0 w 2809701"/>
              <a:gd name="connsiteY4" fmla="*/ 232756 h 1030778"/>
              <a:gd name="connsiteX0" fmla="*/ 67421 w 2877122"/>
              <a:gd name="connsiteY0" fmla="*/ 232756 h 1030778"/>
              <a:gd name="connsiteX1" fmla="*/ 2453172 w 2877122"/>
              <a:gd name="connsiteY1" fmla="*/ 232756 h 1030778"/>
              <a:gd name="connsiteX2" fmla="*/ 2877122 w 2877122"/>
              <a:gd name="connsiteY2" fmla="*/ 1030778 h 1030778"/>
              <a:gd name="connsiteX3" fmla="*/ 383304 w 2877122"/>
              <a:gd name="connsiteY3" fmla="*/ 1030778 h 1030778"/>
              <a:gd name="connsiteX4" fmla="*/ 67421 w 2877122"/>
              <a:gd name="connsiteY4" fmla="*/ 232756 h 1030778"/>
              <a:gd name="connsiteX0" fmla="*/ 67421 w 2877122"/>
              <a:gd name="connsiteY0" fmla="*/ 232756 h 1030778"/>
              <a:gd name="connsiteX1" fmla="*/ 2453172 w 2877122"/>
              <a:gd name="connsiteY1" fmla="*/ 232756 h 1030778"/>
              <a:gd name="connsiteX2" fmla="*/ 2877122 w 2877122"/>
              <a:gd name="connsiteY2" fmla="*/ 1030778 h 1030778"/>
              <a:gd name="connsiteX3" fmla="*/ 383304 w 2877122"/>
              <a:gd name="connsiteY3" fmla="*/ 1030778 h 1030778"/>
              <a:gd name="connsiteX4" fmla="*/ 67421 w 2877122"/>
              <a:gd name="connsiteY4" fmla="*/ 232756 h 103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7122" h="1030778">
                <a:moveTo>
                  <a:pt x="67421" y="232756"/>
                </a:moveTo>
                <a:cubicBezTo>
                  <a:pt x="862671" y="232756"/>
                  <a:pt x="926402" y="-290947"/>
                  <a:pt x="2453172" y="232756"/>
                </a:cubicBezTo>
                <a:cubicBezTo>
                  <a:pt x="2594489" y="498763"/>
                  <a:pt x="2037536" y="390698"/>
                  <a:pt x="2877122" y="1030778"/>
                </a:cubicBezTo>
                <a:cubicBezTo>
                  <a:pt x="1197951" y="448887"/>
                  <a:pt x="1214577" y="1030778"/>
                  <a:pt x="383304" y="1030778"/>
                </a:cubicBezTo>
                <a:cubicBezTo>
                  <a:pt x="-312193" y="590204"/>
                  <a:pt x="172715" y="498763"/>
                  <a:pt x="67421" y="232756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8CEFB9-283A-81B5-D799-7E6B75A09263}"/>
              </a:ext>
            </a:extLst>
          </p:cNvPr>
          <p:cNvSpPr txBox="1"/>
          <p:nvPr/>
        </p:nvSpPr>
        <p:spPr>
          <a:xfrm>
            <a:off x="9484823" y="5061805"/>
            <a:ext cx="266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Workspace with known corners in mm and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27" name="Graphic 26" descr="Video camera with solid fill">
            <a:extLst>
              <a:ext uri="{FF2B5EF4-FFF2-40B4-BE49-F238E27FC236}">
                <a16:creationId xmlns:a16="http://schemas.microsoft.com/office/drawing/2014/main" id="{40A5C05A-452F-AFC7-2C08-ED1350E42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657408" y="3820065"/>
            <a:ext cx="914400" cy="9144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EFFC89-A986-1923-474A-C9B6359DA0B3}"/>
              </a:ext>
            </a:extLst>
          </p:cNvPr>
          <p:cNvCxnSpPr>
            <a:cxnSpLocks/>
            <a:stCxn id="25" idx="0"/>
            <a:endCxn id="27" idx="3"/>
          </p:cNvCxnSpPr>
          <p:nvPr/>
        </p:nvCxnSpPr>
        <p:spPr>
          <a:xfrm flipV="1">
            <a:off x="6727303" y="4734465"/>
            <a:ext cx="1387305" cy="33090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BB810A-B59C-26BF-D3BF-84EC47C25430}"/>
              </a:ext>
            </a:extLst>
          </p:cNvPr>
          <p:cNvCxnSpPr>
            <a:cxnSpLocks/>
            <a:stCxn id="25" idx="1"/>
            <a:endCxn id="27" idx="3"/>
          </p:cNvCxnSpPr>
          <p:nvPr/>
        </p:nvCxnSpPr>
        <p:spPr>
          <a:xfrm flipH="1" flipV="1">
            <a:off x="8114608" y="4734465"/>
            <a:ext cx="998446" cy="33090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2131E1-6E45-10E8-4026-3B8F033792A5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>
          <a:xfrm flipH="1" flipV="1">
            <a:off x="8114608" y="4734465"/>
            <a:ext cx="1422396" cy="112893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6DBEF8-4EB1-12DE-A769-DB70F26DF393}"/>
              </a:ext>
            </a:extLst>
          </p:cNvPr>
          <p:cNvCxnSpPr>
            <a:cxnSpLocks/>
            <a:stCxn id="25" idx="3"/>
            <a:endCxn id="27" idx="3"/>
          </p:cNvCxnSpPr>
          <p:nvPr/>
        </p:nvCxnSpPr>
        <p:spPr>
          <a:xfrm flipV="1">
            <a:off x="7043186" y="4734465"/>
            <a:ext cx="1071422" cy="112893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63285EA-A8DD-F5BD-DDBF-252ECE267E1D}"/>
              </a:ext>
            </a:extLst>
          </p:cNvPr>
          <p:cNvSpPr txBox="1"/>
          <p:nvPr/>
        </p:nvSpPr>
        <p:spPr>
          <a:xfrm>
            <a:off x="8601361" y="4153896"/>
            <a:ext cx="328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with a nonlinear lens</a:t>
            </a:r>
          </a:p>
        </p:txBody>
      </p:sp>
    </p:spTree>
    <p:extLst>
      <p:ext uri="{BB962C8B-B14F-4D97-AF65-F5344CB8AC3E}">
        <p14:creationId xmlns:p14="http://schemas.microsoft.com/office/powerpoint/2010/main" val="163498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38AF9-9A89-8448-D744-EE64749DD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F2CF-2C6E-DBA4-132C-5277EF13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Lab Intro - Calibration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99052-DE04-6916-F7FD-18469CD3F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6A6752-6C30-3281-65FA-378515BC398F}"/>
              </a:ext>
            </a:extLst>
          </p:cNvPr>
          <p:cNvSpPr/>
          <p:nvPr/>
        </p:nvSpPr>
        <p:spPr>
          <a:xfrm>
            <a:off x="6766095" y="2784919"/>
            <a:ext cx="2809701" cy="798022"/>
          </a:xfrm>
          <a:custGeom>
            <a:avLst/>
            <a:gdLst>
              <a:gd name="connsiteX0" fmla="*/ 0 w 2493818"/>
              <a:gd name="connsiteY0" fmla="*/ 0 h 806335"/>
              <a:gd name="connsiteX1" fmla="*/ 2493818 w 2493818"/>
              <a:gd name="connsiteY1" fmla="*/ 0 h 806335"/>
              <a:gd name="connsiteX2" fmla="*/ 2493818 w 2493818"/>
              <a:gd name="connsiteY2" fmla="*/ 806335 h 806335"/>
              <a:gd name="connsiteX3" fmla="*/ 0 w 2493818"/>
              <a:gd name="connsiteY3" fmla="*/ 806335 h 806335"/>
              <a:gd name="connsiteX4" fmla="*/ 0 w 2493818"/>
              <a:gd name="connsiteY4" fmla="*/ 0 h 806335"/>
              <a:gd name="connsiteX0" fmla="*/ 0 w 2809701"/>
              <a:gd name="connsiteY0" fmla="*/ 8313 h 806335"/>
              <a:gd name="connsiteX1" fmla="*/ 2809701 w 2809701"/>
              <a:gd name="connsiteY1" fmla="*/ 0 h 806335"/>
              <a:gd name="connsiteX2" fmla="*/ 2809701 w 2809701"/>
              <a:gd name="connsiteY2" fmla="*/ 806335 h 806335"/>
              <a:gd name="connsiteX3" fmla="*/ 315883 w 2809701"/>
              <a:gd name="connsiteY3" fmla="*/ 806335 h 806335"/>
              <a:gd name="connsiteX4" fmla="*/ 0 w 2809701"/>
              <a:gd name="connsiteY4" fmla="*/ 8313 h 806335"/>
              <a:gd name="connsiteX0" fmla="*/ 0 w 2809701"/>
              <a:gd name="connsiteY0" fmla="*/ 0 h 798022"/>
              <a:gd name="connsiteX1" fmla="*/ 2385751 w 2809701"/>
              <a:gd name="connsiteY1" fmla="*/ 0 h 798022"/>
              <a:gd name="connsiteX2" fmla="*/ 2809701 w 2809701"/>
              <a:gd name="connsiteY2" fmla="*/ 798022 h 798022"/>
              <a:gd name="connsiteX3" fmla="*/ 315883 w 2809701"/>
              <a:gd name="connsiteY3" fmla="*/ 798022 h 798022"/>
              <a:gd name="connsiteX4" fmla="*/ 0 w 2809701"/>
              <a:gd name="connsiteY4" fmla="*/ 0 h 79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9701" h="798022">
                <a:moveTo>
                  <a:pt x="0" y="0"/>
                </a:moveTo>
                <a:lnTo>
                  <a:pt x="2385751" y="0"/>
                </a:lnTo>
                <a:lnTo>
                  <a:pt x="2809701" y="798022"/>
                </a:lnTo>
                <a:lnTo>
                  <a:pt x="315883" y="7980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0A9BC-ABDC-B51B-D383-B9FD359EE69B}"/>
              </a:ext>
            </a:extLst>
          </p:cNvPr>
          <p:cNvSpPr txBox="1"/>
          <p:nvPr/>
        </p:nvSpPr>
        <p:spPr>
          <a:xfrm>
            <a:off x="9523615" y="2554883"/>
            <a:ext cx="266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Workspace after applying nonlinear transform to fix warped perspective</a:t>
            </a:r>
          </a:p>
        </p:txBody>
      </p:sp>
      <p:pic>
        <p:nvPicPr>
          <p:cNvPr id="9" name="Graphic 8" descr="Video camera with solid fill">
            <a:extLst>
              <a:ext uri="{FF2B5EF4-FFF2-40B4-BE49-F238E27FC236}">
                <a16:creationId xmlns:a16="http://schemas.microsoft.com/office/drawing/2014/main" id="{7C8D52BD-68AE-7AD5-ADFC-CA50EEB7F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696200" y="1539609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5D76C-E9D8-6DDF-CB76-BF660BE45FD4}"/>
              </a:ext>
            </a:extLst>
          </p:cNvPr>
          <p:cNvCxnSpPr>
            <a:cxnSpLocks/>
            <a:stCxn id="6" idx="0"/>
            <a:endCxn id="9" idx="3"/>
          </p:cNvCxnSpPr>
          <p:nvPr/>
        </p:nvCxnSpPr>
        <p:spPr>
          <a:xfrm flipV="1">
            <a:off x="6766095" y="2454009"/>
            <a:ext cx="1387305" cy="33091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9C9E93-FF2D-34A6-7F42-92C81348EC56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 flipV="1">
            <a:off x="8153400" y="2454009"/>
            <a:ext cx="998446" cy="33091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24E3A-DD76-FC78-C733-ABDFD4DE980A}"/>
              </a:ext>
            </a:extLst>
          </p:cNvPr>
          <p:cNvCxnSpPr>
            <a:cxnSpLocks/>
            <a:stCxn id="6" idx="2"/>
            <a:endCxn id="9" idx="3"/>
          </p:cNvCxnSpPr>
          <p:nvPr/>
        </p:nvCxnSpPr>
        <p:spPr>
          <a:xfrm flipH="1" flipV="1">
            <a:off x="8153400" y="2454009"/>
            <a:ext cx="1422396" cy="112893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D54CCE-D04D-321B-3660-577AA4AB70A3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 flipV="1">
            <a:off x="7081978" y="2454009"/>
            <a:ext cx="1071422" cy="112893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302D22-4EDE-CD6C-490C-CC85D3F18822}"/>
              </a:ext>
            </a:extLst>
          </p:cNvPr>
          <p:cNvSpPr txBox="1"/>
          <p:nvPr/>
        </p:nvSpPr>
        <p:spPr>
          <a:xfrm>
            <a:off x="8620297" y="1703463"/>
            <a:ext cx="348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with a nonlinear lens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BEE30BD5-FCF3-5A7D-7193-698144E2A4A3}"/>
              </a:ext>
            </a:extLst>
          </p:cNvPr>
          <p:cNvSpPr/>
          <p:nvPr/>
        </p:nvSpPr>
        <p:spPr>
          <a:xfrm>
            <a:off x="466916" y="3253201"/>
            <a:ext cx="2877122" cy="1030778"/>
          </a:xfrm>
          <a:custGeom>
            <a:avLst/>
            <a:gdLst>
              <a:gd name="connsiteX0" fmla="*/ 0 w 2493818"/>
              <a:gd name="connsiteY0" fmla="*/ 0 h 806335"/>
              <a:gd name="connsiteX1" fmla="*/ 2493818 w 2493818"/>
              <a:gd name="connsiteY1" fmla="*/ 0 h 806335"/>
              <a:gd name="connsiteX2" fmla="*/ 2493818 w 2493818"/>
              <a:gd name="connsiteY2" fmla="*/ 806335 h 806335"/>
              <a:gd name="connsiteX3" fmla="*/ 0 w 2493818"/>
              <a:gd name="connsiteY3" fmla="*/ 806335 h 806335"/>
              <a:gd name="connsiteX4" fmla="*/ 0 w 2493818"/>
              <a:gd name="connsiteY4" fmla="*/ 0 h 806335"/>
              <a:gd name="connsiteX0" fmla="*/ 0 w 2809701"/>
              <a:gd name="connsiteY0" fmla="*/ 8313 h 806335"/>
              <a:gd name="connsiteX1" fmla="*/ 2809701 w 2809701"/>
              <a:gd name="connsiteY1" fmla="*/ 0 h 806335"/>
              <a:gd name="connsiteX2" fmla="*/ 2809701 w 2809701"/>
              <a:gd name="connsiteY2" fmla="*/ 806335 h 806335"/>
              <a:gd name="connsiteX3" fmla="*/ 315883 w 2809701"/>
              <a:gd name="connsiteY3" fmla="*/ 806335 h 806335"/>
              <a:gd name="connsiteX4" fmla="*/ 0 w 2809701"/>
              <a:gd name="connsiteY4" fmla="*/ 8313 h 806335"/>
              <a:gd name="connsiteX0" fmla="*/ 0 w 2809701"/>
              <a:gd name="connsiteY0" fmla="*/ 0 h 798022"/>
              <a:gd name="connsiteX1" fmla="*/ 2385751 w 2809701"/>
              <a:gd name="connsiteY1" fmla="*/ 0 h 798022"/>
              <a:gd name="connsiteX2" fmla="*/ 2809701 w 2809701"/>
              <a:gd name="connsiteY2" fmla="*/ 798022 h 798022"/>
              <a:gd name="connsiteX3" fmla="*/ 315883 w 2809701"/>
              <a:gd name="connsiteY3" fmla="*/ 798022 h 798022"/>
              <a:gd name="connsiteX4" fmla="*/ 0 w 2809701"/>
              <a:gd name="connsiteY4" fmla="*/ 0 h 798022"/>
              <a:gd name="connsiteX0" fmla="*/ 0 w 2809701"/>
              <a:gd name="connsiteY0" fmla="*/ 210589 h 1008611"/>
              <a:gd name="connsiteX1" fmla="*/ 2385751 w 2809701"/>
              <a:gd name="connsiteY1" fmla="*/ 210589 h 1008611"/>
              <a:gd name="connsiteX2" fmla="*/ 2809701 w 2809701"/>
              <a:gd name="connsiteY2" fmla="*/ 1008611 h 1008611"/>
              <a:gd name="connsiteX3" fmla="*/ 315883 w 2809701"/>
              <a:gd name="connsiteY3" fmla="*/ 1008611 h 1008611"/>
              <a:gd name="connsiteX4" fmla="*/ 0 w 2809701"/>
              <a:gd name="connsiteY4" fmla="*/ 210589 h 1008611"/>
              <a:gd name="connsiteX0" fmla="*/ 0 w 2809701"/>
              <a:gd name="connsiteY0" fmla="*/ 232756 h 1030778"/>
              <a:gd name="connsiteX1" fmla="*/ 2385751 w 2809701"/>
              <a:gd name="connsiteY1" fmla="*/ 232756 h 1030778"/>
              <a:gd name="connsiteX2" fmla="*/ 2809701 w 2809701"/>
              <a:gd name="connsiteY2" fmla="*/ 1030778 h 1030778"/>
              <a:gd name="connsiteX3" fmla="*/ 315883 w 2809701"/>
              <a:gd name="connsiteY3" fmla="*/ 1030778 h 1030778"/>
              <a:gd name="connsiteX4" fmla="*/ 0 w 2809701"/>
              <a:gd name="connsiteY4" fmla="*/ 232756 h 1030778"/>
              <a:gd name="connsiteX0" fmla="*/ 0 w 2809701"/>
              <a:gd name="connsiteY0" fmla="*/ 232756 h 1030778"/>
              <a:gd name="connsiteX1" fmla="*/ 2385751 w 2809701"/>
              <a:gd name="connsiteY1" fmla="*/ 232756 h 1030778"/>
              <a:gd name="connsiteX2" fmla="*/ 2809701 w 2809701"/>
              <a:gd name="connsiteY2" fmla="*/ 1030778 h 1030778"/>
              <a:gd name="connsiteX3" fmla="*/ 315883 w 2809701"/>
              <a:gd name="connsiteY3" fmla="*/ 1030778 h 1030778"/>
              <a:gd name="connsiteX4" fmla="*/ 0 w 2809701"/>
              <a:gd name="connsiteY4" fmla="*/ 232756 h 1030778"/>
              <a:gd name="connsiteX0" fmla="*/ 67421 w 2877122"/>
              <a:gd name="connsiteY0" fmla="*/ 232756 h 1030778"/>
              <a:gd name="connsiteX1" fmla="*/ 2453172 w 2877122"/>
              <a:gd name="connsiteY1" fmla="*/ 232756 h 1030778"/>
              <a:gd name="connsiteX2" fmla="*/ 2877122 w 2877122"/>
              <a:gd name="connsiteY2" fmla="*/ 1030778 h 1030778"/>
              <a:gd name="connsiteX3" fmla="*/ 383304 w 2877122"/>
              <a:gd name="connsiteY3" fmla="*/ 1030778 h 1030778"/>
              <a:gd name="connsiteX4" fmla="*/ 67421 w 2877122"/>
              <a:gd name="connsiteY4" fmla="*/ 232756 h 1030778"/>
              <a:gd name="connsiteX0" fmla="*/ 67421 w 2877122"/>
              <a:gd name="connsiteY0" fmla="*/ 232756 h 1030778"/>
              <a:gd name="connsiteX1" fmla="*/ 2453172 w 2877122"/>
              <a:gd name="connsiteY1" fmla="*/ 232756 h 1030778"/>
              <a:gd name="connsiteX2" fmla="*/ 2877122 w 2877122"/>
              <a:gd name="connsiteY2" fmla="*/ 1030778 h 1030778"/>
              <a:gd name="connsiteX3" fmla="*/ 383304 w 2877122"/>
              <a:gd name="connsiteY3" fmla="*/ 1030778 h 1030778"/>
              <a:gd name="connsiteX4" fmla="*/ 67421 w 2877122"/>
              <a:gd name="connsiteY4" fmla="*/ 232756 h 103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7122" h="1030778">
                <a:moveTo>
                  <a:pt x="67421" y="232756"/>
                </a:moveTo>
                <a:cubicBezTo>
                  <a:pt x="862671" y="232756"/>
                  <a:pt x="926402" y="-290947"/>
                  <a:pt x="2453172" y="232756"/>
                </a:cubicBezTo>
                <a:cubicBezTo>
                  <a:pt x="2594489" y="498763"/>
                  <a:pt x="2037536" y="390698"/>
                  <a:pt x="2877122" y="1030778"/>
                </a:cubicBezTo>
                <a:cubicBezTo>
                  <a:pt x="1197951" y="448887"/>
                  <a:pt x="1214577" y="1030778"/>
                  <a:pt x="383304" y="1030778"/>
                </a:cubicBezTo>
                <a:cubicBezTo>
                  <a:pt x="-312193" y="590204"/>
                  <a:pt x="172715" y="498763"/>
                  <a:pt x="67421" y="232756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0B4C3-78D2-4045-0998-0ED58D92582A}"/>
              </a:ext>
            </a:extLst>
          </p:cNvPr>
          <p:cNvSpPr txBox="1"/>
          <p:nvPr/>
        </p:nvSpPr>
        <p:spPr>
          <a:xfrm>
            <a:off x="659022" y="4414245"/>
            <a:ext cx="2877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 and pink lines are the same physical length, but are different sizes in the image</a:t>
            </a:r>
          </a:p>
        </p:txBody>
      </p:sp>
      <p:pic>
        <p:nvPicPr>
          <p:cNvPr id="27" name="Graphic 26" descr="Video camera with solid fill">
            <a:extLst>
              <a:ext uri="{FF2B5EF4-FFF2-40B4-BE49-F238E27FC236}">
                <a16:creationId xmlns:a16="http://schemas.microsoft.com/office/drawing/2014/main" id="{2CF0B9E1-ADCA-3965-0309-706296BCB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464442" y="2240648"/>
            <a:ext cx="914400" cy="9144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C3346F-B5DF-76EF-FA13-83EBC6E457BD}"/>
              </a:ext>
            </a:extLst>
          </p:cNvPr>
          <p:cNvCxnSpPr>
            <a:cxnSpLocks/>
            <a:stCxn id="25" idx="0"/>
            <a:endCxn id="27" idx="3"/>
          </p:cNvCxnSpPr>
          <p:nvPr/>
        </p:nvCxnSpPr>
        <p:spPr>
          <a:xfrm flipV="1">
            <a:off x="534337" y="3155048"/>
            <a:ext cx="1387305" cy="33090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D9F180-F10C-48CA-D807-DD2C853C5DF5}"/>
              </a:ext>
            </a:extLst>
          </p:cNvPr>
          <p:cNvCxnSpPr>
            <a:cxnSpLocks/>
            <a:stCxn id="25" idx="1"/>
            <a:endCxn id="27" idx="3"/>
          </p:cNvCxnSpPr>
          <p:nvPr/>
        </p:nvCxnSpPr>
        <p:spPr>
          <a:xfrm flipH="1" flipV="1">
            <a:off x="1921642" y="3155048"/>
            <a:ext cx="998446" cy="33090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761529-BC7E-20B4-A936-B3FB1493EBBF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>
          <a:xfrm flipH="1" flipV="1">
            <a:off x="1921642" y="3155048"/>
            <a:ext cx="1422396" cy="112893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29142B-5C3F-8C34-7B7F-28F6866D4291}"/>
              </a:ext>
            </a:extLst>
          </p:cNvPr>
          <p:cNvCxnSpPr>
            <a:cxnSpLocks/>
            <a:stCxn id="25" idx="3"/>
            <a:endCxn id="27" idx="3"/>
          </p:cNvCxnSpPr>
          <p:nvPr/>
        </p:nvCxnSpPr>
        <p:spPr>
          <a:xfrm flipV="1">
            <a:off x="850220" y="3155048"/>
            <a:ext cx="1071422" cy="112893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BD2B62-BF20-A7E0-51DF-C153D5EDD218}"/>
              </a:ext>
            </a:extLst>
          </p:cNvPr>
          <p:cNvSpPr txBox="1"/>
          <p:nvPr/>
        </p:nvSpPr>
        <p:spPr>
          <a:xfrm>
            <a:off x="659022" y="1925716"/>
            <a:ext cx="328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with a nonlinear lens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900F7-9111-DEE5-F177-79461681C0D1}"/>
              </a:ext>
            </a:extLst>
          </p:cNvPr>
          <p:cNvCxnSpPr/>
          <p:nvPr/>
        </p:nvCxnSpPr>
        <p:spPr>
          <a:xfrm>
            <a:off x="850220" y="3582941"/>
            <a:ext cx="255373" cy="26585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12104A-BB7C-D728-3981-F9E73B80ABD6}"/>
              </a:ext>
            </a:extLst>
          </p:cNvPr>
          <p:cNvCxnSpPr/>
          <p:nvPr/>
        </p:nvCxnSpPr>
        <p:spPr>
          <a:xfrm>
            <a:off x="1842210" y="3544148"/>
            <a:ext cx="255373" cy="265852"/>
          </a:xfrm>
          <a:prstGeom prst="line">
            <a:avLst/>
          </a:prstGeom>
          <a:ln w="571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5">
            <a:extLst>
              <a:ext uri="{FF2B5EF4-FFF2-40B4-BE49-F238E27FC236}">
                <a16:creationId xmlns:a16="http://schemas.microsoft.com/office/drawing/2014/main" id="{D8E8FC3B-AED7-7F0D-599A-56E8C7422510}"/>
              </a:ext>
            </a:extLst>
          </p:cNvPr>
          <p:cNvSpPr/>
          <p:nvPr/>
        </p:nvSpPr>
        <p:spPr>
          <a:xfrm>
            <a:off x="6762412" y="4943455"/>
            <a:ext cx="2877122" cy="1030778"/>
          </a:xfrm>
          <a:custGeom>
            <a:avLst/>
            <a:gdLst>
              <a:gd name="connsiteX0" fmla="*/ 0 w 2493818"/>
              <a:gd name="connsiteY0" fmla="*/ 0 h 806335"/>
              <a:gd name="connsiteX1" fmla="*/ 2493818 w 2493818"/>
              <a:gd name="connsiteY1" fmla="*/ 0 h 806335"/>
              <a:gd name="connsiteX2" fmla="*/ 2493818 w 2493818"/>
              <a:gd name="connsiteY2" fmla="*/ 806335 h 806335"/>
              <a:gd name="connsiteX3" fmla="*/ 0 w 2493818"/>
              <a:gd name="connsiteY3" fmla="*/ 806335 h 806335"/>
              <a:gd name="connsiteX4" fmla="*/ 0 w 2493818"/>
              <a:gd name="connsiteY4" fmla="*/ 0 h 806335"/>
              <a:gd name="connsiteX0" fmla="*/ 0 w 2809701"/>
              <a:gd name="connsiteY0" fmla="*/ 8313 h 806335"/>
              <a:gd name="connsiteX1" fmla="*/ 2809701 w 2809701"/>
              <a:gd name="connsiteY1" fmla="*/ 0 h 806335"/>
              <a:gd name="connsiteX2" fmla="*/ 2809701 w 2809701"/>
              <a:gd name="connsiteY2" fmla="*/ 806335 h 806335"/>
              <a:gd name="connsiteX3" fmla="*/ 315883 w 2809701"/>
              <a:gd name="connsiteY3" fmla="*/ 806335 h 806335"/>
              <a:gd name="connsiteX4" fmla="*/ 0 w 2809701"/>
              <a:gd name="connsiteY4" fmla="*/ 8313 h 806335"/>
              <a:gd name="connsiteX0" fmla="*/ 0 w 2809701"/>
              <a:gd name="connsiteY0" fmla="*/ 0 h 798022"/>
              <a:gd name="connsiteX1" fmla="*/ 2385751 w 2809701"/>
              <a:gd name="connsiteY1" fmla="*/ 0 h 798022"/>
              <a:gd name="connsiteX2" fmla="*/ 2809701 w 2809701"/>
              <a:gd name="connsiteY2" fmla="*/ 798022 h 798022"/>
              <a:gd name="connsiteX3" fmla="*/ 315883 w 2809701"/>
              <a:gd name="connsiteY3" fmla="*/ 798022 h 798022"/>
              <a:gd name="connsiteX4" fmla="*/ 0 w 2809701"/>
              <a:gd name="connsiteY4" fmla="*/ 0 h 798022"/>
              <a:gd name="connsiteX0" fmla="*/ 0 w 2809701"/>
              <a:gd name="connsiteY0" fmla="*/ 210589 h 1008611"/>
              <a:gd name="connsiteX1" fmla="*/ 2385751 w 2809701"/>
              <a:gd name="connsiteY1" fmla="*/ 210589 h 1008611"/>
              <a:gd name="connsiteX2" fmla="*/ 2809701 w 2809701"/>
              <a:gd name="connsiteY2" fmla="*/ 1008611 h 1008611"/>
              <a:gd name="connsiteX3" fmla="*/ 315883 w 2809701"/>
              <a:gd name="connsiteY3" fmla="*/ 1008611 h 1008611"/>
              <a:gd name="connsiteX4" fmla="*/ 0 w 2809701"/>
              <a:gd name="connsiteY4" fmla="*/ 210589 h 1008611"/>
              <a:gd name="connsiteX0" fmla="*/ 0 w 2809701"/>
              <a:gd name="connsiteY0" fmla="*/ 232756 h 1030778"/>
              <a:gd name="connsiteX1" fmla="*/ 2385751 w 2809701"/>
              <a:gd name="connsiteY1" fmla="*/ 232756 h 1030778"/>
              <a:gd name="connsiteX2" fmla="*/ 2809701 w 2809701"/>
              <a:gd name="connsiteY2" fmla="*/ 1030778 h 1030778"/>
              <a:gd name="connsiteX3" fmla="*/ 315883 w 2809701"/>
              <a:gd name="connsiteY3" fmla="*/ 1030778 h 1030778"/>
              <a:gd name="connsiteX4" fmla="*/ 0 w 2809701"/>
              <a:gd name="connsiteY4" fmla="*/ 232756 h 1030778"/>
              <a:gd name="connsiteX0" fmla="*/ 0 w 2809701"/>
              <a:gd name="connsiteY0" fmla="*/ 232756 h 1030778"/>
              <a:gd name="connsiteX1" fmla="*/ 2385751 w 2809701"/>
              <a:gd name="connsiteY1" fmla="*/ 232756 h 1030778"/>
              <a:gd name="connsiteX2" fmla="*/ 2809701 w 2809701"/>
              <a:gd name="connsiteY2" fmla="*/ 1030778 h 1030778"/>
              <a:gd name="connsiteX3" fmla="*/ 315883 w 2809701"/>
              <a:gd name="connsiteY3" fmla="*/ 1030778 h 1030778"/>
              <a:gd name="connsiteX4" fmla="*/ 0 w 2809701"/>
              <a:gd name="connsiteY4" fmla="*/ 232756 h 1030778"/>
              <a:gd name="connsiteX0" fmla="*/ 67421 w 2877122"/>
              <a:gd name="connsiteY0" fmla="*/ 232756 h 1030778"/>
              <a:gd name="connsiteX1" fmla="*/ 2453172 w 2877122"/>
              <a:gd name="connsiteY1" fmla="*/ 232756 h 1030778"/>
              <a:gd name="connsiteX2" fmla="*/ 2877122 w 2877122"/>
              <a:gd name="connsiteY2" fmla="*/ 1030778 h 1030778"/>
              <a:gd name="connsiteX3" fmla="*/ 383304 w 2877122"/>
              <a:gd name="connsiteY3" fmla="*/ 1030778 h 1030778"/>
              <a:gd name="connsiteX4" fmla="*/ 67421 w 2877122"/>
              <a:gd name="connsiteY4" fmla="*/ 232756 h 1030778"/>
              <a:gd name="connsiteX0" fmla="*/ 67421 w 2877122"/>
              <a:gd name="connsiteY0" fmla="*/ 232756 h 1030778"/>
              <a:gd name="connsiteX1" fmla="*/ 2453172 w 2877122"/>
              <a:gd name="connsiteY1" fmla="*/ 232756 h 1030778"/>
              <a:gd name="connsiteX2" fmla="*/ 2877122 w 2877122"/>
              <a:gd name="connsiteY2" fmla="*/ 1030778 h 1030778"/>
              <a:gd name="connsiteX3" fmla="*/ 383304 w 2877122"/>
              <a:gd name="connsiteY3" fmla="*/ 1030778 h 1030778"/>
              <a:gd name="connsiteX4" fmla="*/ 67421 w 2877122"/>
              <a:gd name="connsiteY4" fmla="*/ 232756 h 103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7122" h="1030778">
                <a:moveTo>
                  <a:pt x="67421" y="232756"/>
                </a:moveTo>
                <a:cubicBezTo>
                  <a:pt x="862671" y="232756"/>
                  <a:pt x="926402" y="-290947"/>
                  <a:pt x="2453172" y="232756"/>
                </a:cubicBezTo>
                <a:cubicBezTo>
                  <a:pt x="2594489" y="498763"/>
                  <a:pt x="2037536" y="390698"/>
                  <a:pt x="2877122" y="1030778"/>
                </a:cubicBezTo>
                <a:cubicBezTo>
                  <a:pt x="1197951" y="448887"/>
                  <a:pt x="1214577" y="1030778"/>
                  <a:pt x="383304" y="1030778"/>
                </a:cubicBezTo>
                <a:cubicBezTo>
                  <a:pt x="-312193" y="590204"/>
                  <a:pt x="172715" y="498763"/>
                  <a:pt x="67421" y="232756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Video camera with solid fill">
            <a:extLst>
              <a:ext uri="{FF2B5EF4-FFF2-40B4-BE49-F238E27FC236}">
                <a16:creationId xmlns:a16="http://schemas.microsoft.com/office/drawing/2014/main" id="{6208E662-9BF4-0115-BC26-B8C29FEB3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759938" y="3930902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2DB74B-2EAF-5BB7-4B8D-053D9B82985F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882542" y="4845302"/>
            <a:ext cx="334596" cy="35547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CB0C9-A6CC-ACDC-F406-E328D0942810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217138" y="4845302"/>
            <a:ext cx="185876" cy="35547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30F637-0D06-53E7-0E05-D54FA4A9139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217138" y="4845302"/>
            <a:ext cx="185876" cy="61354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EC80E0-3EBB-7D5B-892B-EB7583885525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882542" y="4845302"/>
            <a:ext cx="334596" cy="61354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3185A8-F05E-F1DE-D6A3-11FDE79CDAAE}"/>
              </a:ext>
            </a:extLst>
          </p:cNvPr>
          <p:cNvSpPr txBox="1"/>
          <p:nvPr/>
        </p:nvSpPr>
        <p:spPr>
          <a:xfrm>
            <a:off x="6954518" y="3615970"/>
            <a:ext cx="328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with a nonlinear lens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1CEF05-EBDF-62CB-B286-BAF90AB30517}"/>
              </a:ext>
            </a:extLst>
          </p:cNvPr>
          <p:cNvSpPr/>
          <p:nvPr/>
        </p:nvSpPr>
        <p:spPr>
          <a:xfrm>
            <a:off x="7882542" y="5200780"/>
            <a:ext cx="520472" cy="273302"/>
          </a:xfrm>
          <a:prstGeom prst="rect">
            <a:avLst/>
          </a:prstGeom>
          <a:noFill/>
          <a:ln w="38100">
            <a:solidFill>
              <a:srgbClr val="E51A3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EA0830-F942-7D02-CF14-E592EB577351}"/>
              </a:ext>
            </a:extLst>
          </p:cNvPr>
          <p:cNvSpPr txBox="1"/>
          <p:nvPr/>
        </p:nvSpPr>
        <p:spPr>
          <a:xfrm>
            <a:off x="9501448" y="4810401"/>
            <a:ext cx="266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Workspace kept small enough that nonlinear perspective leads to small errors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196ADE-C324-95AE-9EC7-67A1BBB2859C}"/>
              </a:ext>
            </a:extLst>
          </p:cNvPr>
          <p:cNvCxnSpPr>
            <a:cxnSpLocks/>
          </p:cNvCxnSpPr>
          <p:nvPr/>
        </p:nvCxnSpPr>
        <p:spPr>
          <a:xfrm flipV="1">
            <a:off x="3386061" y="3183930"/>
            <a:ext cx="3237109" cy="563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7F31FBE-8852-93BA-50FA-4241FEB58C9B}"/>
              </a:ext>
            </a:extLst>
          </p:cNvPr>
          <p:cNvCxnSpPr>
            <a:cxnSpLocks/>
          </p:cNvCxnSpPr>
          <p:nvPr/>
        </p:nvCxnSpPr>
        <p:spPr>
          <a:xfrm>
            <a:off x="3411459" y="3747055"/>
            <a:ext cx="3211711" cy="15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93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DC529-9F0F-7B8E-36E0-393B9F2F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731F-18E8-3ED5-45D0-EEBEF397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Lab Intro - Calibration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B32C8-30B5-98F5-5EBE-762DBB0FF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74EB3-4A14-DA9F-45DA-40618806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0" y="1690688"/>
            <a:ext cx="6120052" cy="26938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455D43-7A3C-E514-1BB3-A87B9FA9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914" y="830316"/>
            <a:ext cx="3242397" cy="44248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237A642-BD43-8D88-DAF0-692C44BFE221}"/>
              </a:ext>
            </a:extLst>
          </p:cNvPr>
          <p:cNvSpPr txBox="1"/>
          <p:nvPr/>
        </p:nvSpPr>
        <p:spPr>
          <a:xfrm>
            <a:off x="659022" y="4414245"/>
            <a:ext cx="580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all taken from the Wikipedia page on fisheye projections – calibrating one of these is a drawn out design process with multiple steps and tradeoffs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D1F4F0-F821-3CE6-87DB-3F4271470354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6463862" y="3037601"/>
            <a:ext cx="2161052" cy="5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4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23FE9-B626-6100-4AA2-30D18FC7E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0804-4FB1-EAF8-D6FD-0933CD7B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Lab Intro -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CA76F-56B7-5DB9-C6B6-1161F0F1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29131" cy="3958949"/>
          </a:xfrm>
        </p:spPr>
        <p:txBody>
          <a:bodyPr>
            <a:normAutofit/>
          </a:bodyPr>
          <a:lstStyle/>
          <a:p>
            <a:r>
              <a:rPr lang="en-US" dirty="0"/>
              <a:t>We now have an image whose pixel coordinates can be translated into physical positions, how do we find objects?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DF471-D112-6AC5-A13E-F9554BAA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9D0C65-F280-667F-9598-75405E9B3337}"/>
              </a:ext>
            </a:extLst>
          </p:cNvPr>
          <p:cNvSpPr txBox="1">
            <a:spLocks/>
          </p:cNvSpPr>
          <p:nvPr/>
        </p:nvSpPr>
        <p:spPr>
          <a:xfrm>
            <a:off x="8710235" y="4516574"/>
            <a:ext cx="189032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Source: AITS Journal on Medium</a:t>
            </a:r>
          </a:p>
        </p:txBody>
      </p:sp>
      <p:pic>
        <p:nvPicPr>
          <p:cNvPr id="6" name="Picture 2" descr="Image detection, recognition and image classification with machine  learning. | by Renukasoni | AITS Journal | Medium">
            <a:extLst>
              <a:ext uri="{FF2B5EF4-FFF2-40B4-BE49-F238E27FC236}">
                <a16:creationId xmlns:a16="http://schemas.microsoft.com/office/drawing/2014/main" id="{E2EA9858-0CDB-8546-E2E4-9D8BBF76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96" y="1728428"/>
            <a:ext cx="5247404" cy="26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21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DBB4A-5530-9A13-B361-B9EB852D9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7CC5-56DD-F06E-7A07-3EFCFEC1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 – Color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8A66-21B9-C294-0964-95B08454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29131" cy="3958949"/>
          </a:xfrm>
        </p:spPr>
        <p:txBody>
          <a:bodyPr>
            <a:normAutofit/>
          </a:bodyPr>
          <a:lstStyle/>
          <a:p>
            <a:r>
              <a:rPr lang="en-US" dirty="0"/>
              <a:t>Simple approach: we know the blocks are all solid, bright colors – filter for all pixels close to that color then find the center point of them</a:t>
            </a:r>
          </a:p>
          <a:p>
            <a:r>
              <a:rPr lang="en-US" dirty="0"/>
              <a:t>What issues might this cause?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E1DD5-6BFC-F40F-B7B2-0A2854C97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ow to Segment Images Using Color Thresholding">
            <a:extLst>
              <a:ext uri="{FF2B5EF4-FFF2-40B4-BE49-F238E27FC236}">
                <a16:creationId xmlns:a16="http://schemas.microsoft.com/office/drawing/2014/main" id="{C05F31A8-C31E-36B9-2F82-640D7066A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330" y="1744719"/>
            <a:ext cx="5214160" cy="29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B6724B-443F-F94D-2351-D11812016C9D}"/>
              </a:ext>
            </a:extLst>
          </p:cNvPr>
          <p:cNvSpPr txBox="1">
            <a:spLocks/>
          </p:cNvSpPr>
          <p:nvPr/>
        </p:nvSpPr>
        <p:spPr>
          <a:xfrm>
            <a:off x="8710235" y="4716270"/>
            <a:ext cx="189032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Source: </a:t>
            </a:r>
            <a:r>
              <a:rPr lang="en-US" sz="1200" dirty="0" err="1"/>
              <a:t>Mathworks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1677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B770A-05CF-B37D-EA39-AA1C9FFC2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8C3C-F39F-4C4A-7C20-6AC291E7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ARUCO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33A2-3FC8-12E7-B6BB-29937893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696201" cy="3958949"/>
          </a:xfrm>
        </p:spPr>
        <p:txBody>
          <a:bodyPr>
            <a:normAutofit/>
          </a:bodyPr>
          <a:lstStyle/>
          <a:p>
            <a:r>
              <a:rPr lang="en-US" dirty="0"/>
              <a:t>We use ARUCO markers – special grids of pixels with known shapes and sizes – for object detection</a:t>
            </a:r>
          </a:p>
          <a:p>
            <a:r>
              <a:rPr lang="en-US" dirty="0"/>
              <a:t>There are many off the shelf solutions for this (OpenCV)</a:t>
            </a:r>
          </a:p>
          <a:p>
            <a:r>
              <a:rPr lang="en-US" dirty="0"/>
              <a:t>We will give you the detection code, but it will be up to you to calibrate it properly for your robot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0F147-8F8A-6E3A-931A-1A163E6C5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opencv - Problem with Aruco markers detection using Python - Stack Overflow">
            <a:extLst>
              <a:ext uri="{FF2B5EF4-FFF2-40B4-BE49-F238E27FC236}">
                <a16:creationId xmlns:a16="http://schemas.microsoft.com/office/drawing/2014/main" id="{BC878C7C-4403-73A2-D6DB-104C79DA2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046" y="1282262"/>
            <a:ext cx="3252821" cy="46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4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9D579-0CB6-27DC-3AF9-430578C8C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8D8C-563E-39FC-4000-537BB025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Kinematics, Singularities &amp; 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224D-72AA-A100-F18D-FFF119FA5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29131" cy="3958949"/>
          </a:xfrm>
        </p:spPr>
        <p:txBody>
          <a:bodyPr>
            <a:normAutofit/>
          </a:bodyPr>
          <a:lstStyle/>
          <a:p>
            <a:r>
              <a:rPr lang="en-US" dirty="0"/>
              <a:t>We’ve talked about the </a:t>
            </a:r>
            <a:r>
              <a:rPr lang="en-US" i="1" dirty="0"/>
              <a:t>what</a:t>
            </a:r>
            <a:r>
              <a:rPr lang="en-US" dirty="0"/>
              <a:t> of singularities, but not so much about the </a:t>
            </a:r>
            <a:r>
              <a:rPr lang="en-US" i="1" dirty="0"/>
              <a:t>why</a:t>
            </a:r>
            <a:endParaRPr lang="en-US" dirty="0"/>
          </a:p>
          <a:p>
            <a:r>
              <a:rPr lang="en-US" dirty="0"/>
              <a:t>Velocity Kinematics gives us the tools to characterize and locate singularities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48F46-C287-A060-1BE7-131027888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25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88200" cy="3723837"/>
          </a:xfrm>
        </p:spPr>
        <p:txBody>
          <a:bodyPr>
            <a:normAutofit lnSpcReduction="10000"/>
          </a:bodyPr>
          <a:lstStyle/>
          <a:p>
            <a:pPr lvl="1"/>
            <a:r>
              <a:rPr lang="en-US" i="1" dirty="0"/>
              <a:t>This is the barest bones version of the basics!</a:t>
            </a:r>
          </a:p>
          <a:p>
            <a:pPr lvl="1"/>
            <a:r>
              <a:rPr lang="en-US" dirty="0"/>
              <a:t>Instead of solving a large, complex equation outright break it into smaller, easier to solve steps and add those together!</a:t>
            </a:r>
          </a:p>
          <a:p>
            <a:pPr marL="914400" lvl="2" indent="0">
              <a:buNone/>
            </a:pPr>
            <a:r>
              <a:rPr lang="en-US" dirty="0"/>
              <a:t>	Lowering the per step error </a:t>
            </a:r>
            <a:r>
              <a:rPr lang="en-US" dirty="0">
                <a:sym typeface="Wingdings" panose="05000000000000000000" pitchFamily="2" charset="2"/>
              </a:rPr>
              <a:t> Lowering the overall error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you’ve ever used FEA Software (CAD) or an integrator in Python/MATLAB (ode45) this is what you’ve been doing!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Think of Riemann Integration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al analysis - Why is the standard integral the Riemann Integral? -  Mathematics Stack Exchange">
            <a:extLst>
              <a:ext uri="{FF2B5EF4-FFF2-40B4-BE49-F238E27FC236}">
                <a16:creationId xmlns:a16="http://schemas.microsoft.com/office/drawing/2014/main" id="{BC2E44D4-6556-5F3A-204D-B66FF6D2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49" y="2969722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347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Instead of thinking about the problem as </a:t>
            </a:r>
            <a:r>
              <a:rPr lang="en-US" i="1" dirty="0"/>
              <a:t>“drive my end effector to a given position” </a:t>
            </a:r>
            <a:r>
              <a:rPr lang="en-US" dirty="0"/>
              <a:t>let’s think about it as </a:t>
            </a:r>
            <a:r>
              <a:rPr lang="en-US" i="1" dirty="0"/>
              <a:t>“how far away is my end effector from the final position?” </a:t>
            </a:r>
          </a:p>
          <a:p>
            <a:pPr lvl="2"/>
            <a:r>
              <a:rPr lang="en-US" dirty="0"/>
              <a:t>This is now an optimization problem</a:t>
            </a:r>
          </a:p>
          <a:p>
            <a:pPr lvl="1"/>
            <a:r>
              <a:rPr lang="en-US" dirty="0"/>
              <a:t>This is easier to optimize now, but we still don’t have a clear function to solve to get zero error</a:t>
            </a:r>
          </a:p>
          <a:p>
            <a:pPr lvl="2"/>
            <a:r>
              <a:rPr lang="en-US" dirty="0"/>
              <a:t>What should our next step be?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73364-8907-F658-1987-7CA2325F2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8E22-7077-FCDD-7FC1-6785B874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35B85-9202-71A4-4573-B56EF8531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7F4C9-3FBA-8D4B-1EC9-1F2070298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4 is posted covering IK</a:t>
            </a:r>
          </a:p>
          <a:p>
            <a:r>
              <a:rPr lang="en-US" dirty="0"/>
              <a:t>Homework 5 will come out shortly after Homework 4 is due, will be a shorter homework focused on prep for Exam 2</a:t>
            </a:r>
          </a:p>
          <a:p>
            <a:r>
              <a:rPr lang="en-US" dirty="0"/>
              <a:t>This is our final lab in Kim! Every other lab will be in RAL</a:t>
            </a:r>
          </a:p>
        </p:txBody>
      </p:sp>
    </p:spTree>
    <p:extLst>
      <p:ext uri="{BB962C8B-B14F-4D97-AF65-F5344CB8AC3E}">
        <p14:creationId xmlns:p14="http://schemas.microsoft.com/office/powerpoint/2010/main" val="1345042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an initial guess for the state </a:t>
            </a:r>
            <a:r>
              <a:rPr lang="en-US" b="1" i="1" dirty="0"/>
              <a:t>q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and calculate its error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Generate another guess, offset by some amount and calculate its error</a:t>
            </a:r>
          </a:p>
          <a:p>
            <a:pPr lvl="2"/>
            <a:r>
              <a:rPr lang="en-US" dirty="0"/>
              <a:t>Think back to Calc 1, what can we say about optimality by doing this?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this to inform your next guess and check again</a:t>
            </a:r>
          </a:p>
          <a:p>
            <a:pPr lvl="2"/>
            <a:r>
              <a:rPr lang="en-US" dirty="0"/>
              <a:t>Remember to use your constraints to inform your next guess(es), they can narrow down the number of valid next guesses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this process until your error is below a threshold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9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Now we have a clearer understanding of our problem, but how do we find the error?</a:t>
            </a:r>
          </a:p>
          <a:p>
            <a:pPr lvl="2"/>
            <a:r>
              <a:rPr lang="en-US" b="1" i="1" dirty="0"/>
              <a:t>Forward Kinematics!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Inverse kinematics - Wikipedia">
            <a:extLst>
              <a:ext uri="{FF2B5EF4-FFF2-40B4-BE49-F238E27FC236}">
                <a16:creationId xmlns:a16="http://schemas.microsoft.com/office/drawing/2014/main" id="{F03241A4-C1ED-9768-2407-94E172D5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71" y="2953264"/>
            <a:ext cx="4136858" cy="259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CDAAC4E-881B-8418-125F-64AAA682ECCA}"/>
              </a:ext>
            </a:extLst>
          </p:cNvPr>
          <p:cNvCxnSpPr>
            <a:cxnSpLocks/>
          </p:cNvCxnSpPr>
          <p:nvPr/>
        </p:nvCxnSpPr>
        <p:spPr>
          <a:xfrm>
            <a:off x="1074821" y="4150167"/>
            <a:ext cx="2952750" cy="284313"/>
          </a:xfrm>
          <a:prstGeom prst="bentConnector3">
            <a:avLst>
              <a:gd name="adj1" fmla="val 76893"/>
            </a:avLst>
          </a:prstGeom>
          <a:ln w="38100">
            <a:solidFill>
              <a:srgbClr val="E51A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3C2A0F-0096-496B-9BB7-02C4BFF7D623}"/>
              </a:ext>
            </a:extLst>
          </p:cNvPr>
          <p:cNvSpPr txBox="1"/>
          <p:nvPr/>
        </p:nvSpPr>
        <p:spPr>
          <a:xfrm>
            <a:off x="978568" y="3565392"/>
            <a:ext cx="2759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guess for the robot angles which will inform…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A568279-E08D-FE78-DC6D-7B1B1BEC23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68653" y="3895624"/>
            <a:ext cx="2509723" cy="538856"/>
          </a:xfrm>
          <a:prstGeom prst="bentConnector3">
            <a:avLst>
              <a:gd name="adj1" fmla="val 81183"/>
            </a:avLst>
          </a:prstGeom>
          <a:ln w="38100">
            <a:solidFill>
              <a:srgbClr val="E51A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0CEB4D-E857-CE71-4112-6C998AE28237}"/>
              </a:ext>
            </a:extLst>
          </p:cNvPr>
          <p:cNvSpPr txBox="1"/>
          <p:nvPr/>
        </p:nvSpPr>
        <p:spPr>
          <a:xfrm>
            <a:off x="8357937" y="3078823"/>
            <a:ext cx="2759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 estimate for the cartesian end effector which position will inform…</a:t>
            </a:r>
          </a:p>
        </p:txBody>
      </p:sp>
    </p:spTree>
    <p:extLst>
      <p:ext uri="{BB962C8B-B14F-4D97-AF65-F5344CB8AC3E}">
        <p14:creationId xmlns:p14="http://schemas.microsoft.com/office/powerpoint/2010/main" val="2844416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Descent Methods –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Problems:</a:t>
            </a:r>
          </a:p>
          <a:p>
            <a:pPr lvl="1"/>
            <a:r>
              <a:rPr lang="en-US" dirty="0"/>
              <a:t>Motions in joint space aren’t clearly mapped to cartesian space</a:t>
            </a:r>
          </a:p>
          <a:p>
            <a:pPr lvl="1"/>
            <a:r>
              <a:rPr lang="en-US" dirty="0"/>
              <a:t>Local (but not global) minima </a:t>
            </a:r>
          </a:p>
          <a:p>
            <a:pPr lvl="2"/>
            <a:r>
              <a:rPr lang="en-US" dirty="0"/>
              <a:t>This 2 </a:t>
            </a:r>
            <a:r>
              <a:rPr lang="en-US" dirty="0" err="1"/>
              <a:t>DoF</a:t>
            </a:r>
            <a:r>
              <a:rPr lang="en-US" dirty="0"/>
              <a:t> planar case doesn’t have any, but higher </a:t>
            </a:r>
            <a:r>
              <a:rPr lang="en-US" dirty="0" err="1"/>
              <a:t>DoF</a:t>
            </a:r>
            <a:r>
              <a:rPr lang="en-US" dirty="0"/>
              <a:t> cases would</a:t>
            </a:r>
          </a:p>
          <a:p>
            <a:pPr lvl="1"/>
            <a:r>
              <a:rPr lang="en-US" dirty="0"/>
              <a:t>By extension, we are </a:t>
            </a:r>
            <a:r>
              <a:rPr lang="en-US" i="1" dirty="0"/>
              <a:t>extremely </a:t>
            </a:r>
            <a:r>
              <a:rPr lang="en-US" dirty="0"/>
              <a:t>sensitive to ICs</a:t>
            </a:r>
          </a:p>
          <a:p>
            <a:pPr lvl="1"/>
            <a:r>
              <a:rPr lang="en-US" dirty="0"/>
              <a:t>Need to calculate rate of change for a function we might not know</a:t>
            </a:r>
          </a:p>
          <a:p>
            <a:pPr lvl="2"/>
            <a:r>
              <a:rPr lang="en-US" dirty="0"/>
              <a:t>Numerical Derivatives</a:t>
            </a:r>
          </a:p>
          <a:p>
            <a:pPr lvl="3"/>
            <a:r>
              <a:rPr lang="en-US" dirty="0"/>
              <a:t>Stationary points</a:t>
            </a:r>
          </a:p>
          <a:p>
            <a:pPr lvl="2"/>
            <a:r>
              <a:rPr lang="en-US" dirty="0"/>
              <a:t>Added complexity </a:t>
            </a:r>
            <a:r>
              <a:rPr lang="en-US" dirty="0">
                <a:sym typeface="Wingdings" panose="05000000000000000000" pitchFamily="2" charset="2"/>
              </a:rPr>
              <a:t> higher chance for the math to break down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2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1049C8-5DED-213E-E1F3-CD094E1C9926}"/>
              </a:ext>
            </a:extLst>
          </p:cNvPr>
          <p:cNvSpPr txBox="1"/>
          <p:nvPr/>
        </p:nvSpPr>
        <p:spPr>
          <a:xfrm>
            <a:off x="2698811" y="3907510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respect to </a:t>
            </a:r>
            <a:r>
              <a:rPr lang="en-US" i="1" dirty="0"/>
              <a:t> n </a:t>
            </a:r>
            <a:r>
              <a:rPr lang="en-US" dirty="0"/>
              <a:t>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7AD4D-E6DE-33C0-CB67-DF67CC056A54}"/>
              </a:ext>
            </a:extLst>
          </p:cNvPr>
          <p:cNvSpPr txBox="1"/>
          <p:nvPr/>
        </p:nvSpPr>
        <p:spPr>
          <a:xfrm>
            <a:off x="2210541" y="2554571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derivative of </a:t>
            </a:r>
            <a:r>
              <a:rPr lang="en-US" i="1" dirty="0"/>
              <a:t>m</a:t>
            </a:r>
            <a:r>
              <a:rPr lang="en-US" dirty="0"/>
              <a:t> states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Descent Methods – Jacobians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3723837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What is the Jacobian telling you? What can we use this information for?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968C49E-0479-7DEA-19CD-B7D05A1F50A4}"/>
              </a:ext>
            </a:extLst>
          </p:cNvPr>
          <p:cNvCxnSpPr>
            <a:cxnSpLocks/>
          </p:cNvCxnSpPr>
          <p:nvPr/>
        </p:nvCxnSpPr>
        <p:spPr>
          <a:xfrm>
            <a:off x="2334827" y="2877737"/>
            <a:ext cx="1909763" cy="248575"/>
          </a:xfrm>
          <a:prstGeom prst="bentConnector3">
            <a:avLst>
              <a:gd name="adj1" fmla="val 8207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CA2E674-8693-7250-F5F0-D6C8468BB33D}"/>
              </a:ext>
            </a:extLst>
          </p:cNvPr>
          <p:cNvCxnSpPr>
            <a:cxnSpLocks/>
          </p:cNvCxnSpPr>
          <p:nvPr/>
        </p:nvCxnSpPr>
        <p:spPr>
          <a:xfrm flipV="1">
            <a:off x="2592280" y="3762888"/>
            <a:ext cx="1820986" cy="475945"/>
          </a:xfrm>
          <a:prstGeom prst="bentConnector3">
            <a:avLst>
              <a:gd name="adj1" fmla="val 9972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BBD6AB-0F0E-55F5-7955-B46F1DF1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90" y="2452738"/>
            <a:ext cx="3019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9BD28DC-B5BB-53F7-4F5A-33D073571462}"/>
              </a:ext>
            </a:extLst>
          </p:cNvPr>
          <p:cNvCxnSpPr>
            <a:cxnSpLocks/>
          </p:cNvCxnSpPr>
          <p:nvPr/>
        </p:nvCxnSpPr>
        <p:spPr>
          <a:xfrm flipH="1">
            <a:off x="6710247" y="2078626"/>
            <a:ext cx="1820986" cy="475945"/>
          </a:xfrm>
          <a:prstGeom prst="bentConnector3">
            <a:avLst>
              <a:gd name="adj1" fmla="val 9972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72B8358-01EF-0C56-8148-B1AF329883D5}"/>
              </a:ext>
            </a:extLst>
          </p:cNvPr>
          <p:cNvSpPr txBox="1"/>
          <p:nvPr/>
        </p:nvSpPr>
        <p:spPr>
          <a:xfrm>
            <a:off x="6710247" y="1762019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Yields an </a:t>
            </a:r>
            <a:r>
              <a:rPr lang="en-US" i="1" dirty="0"/>
              <a:t>m </a:t>
            </a:r>
            <a:r>
              <a:rPr lang="en-US" dirty="0"/>
              <a:t>by </a:t>
            </a:r>
            <a:r>
              <a:rPr lang="en-US" i="1" dirty="0"/>
              <a:t>n </a:t>
            </a:r>
            <a:r>
              <a:rPr lang="en-US" dirty="0"/>
              <a:t>Jacobian</a:t>
            </a:r>
          </a:p>
        </p:txBody>
      </p:sp>
    </p:spTree>
    <p:extLst>
      <p:ext uri="{BB962C8B-B14F-4D97-AF65-F5344CB8AC3E}">
        <p14:creationId xmlns:p14="http://schemas.microsoft.com/office/powerpoint/2010/main" val="1984510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E6FA1A-B759-E214-757E-027C4FF55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9539"/>
          </a:xfrm>
        </p:spPr>
        <p:txBody>
          <a:bodyPr>
            <a:normAutofit/>
          </a:bodyPr>
          <a:lstStyle/>
          <a:p>
            <a:r>
              <a:rPr lang="en-US" dirty="0"/>
              <a:t>Two main types of singularity:</a:t>
            </a:r>
          </a:p>
          <a:p>
            <a:pPr lvl="1"/>
            <a:r>
              <a:rPr lang="en-US" dirty="0"/>
              <a:t>Boundary Singularities</a:t>
            </a:r>
          </a:p>
          <a:p>
            <a:pPr lvl="2"/>
            <a:r>
              <a:rPr lang="en-US" dirty="0"/>
              <a:t>Occur when hyperextending a joint, determined by the physical structure of the robot</a:t>
            </a:r>
          </a:p>
          <a:p>
            <a:pPr lvl="1"/>
            <a:r>
              <a:rPr lang="en-US" dirty="0"/>
              <a:t>Internal Singularities</a:t>
            </a:r>
          </a:p>
          <a:p>
            <a:pPr lvl="2"/>
            <a:r>
              <a:rPr lang="en-US" dirty="0"/>
              <a:t>Purely mathematical, typically caused by the joint axes aligning during a movement</a:t>
            </a:r>
          </a:p>
          <a:p>
            <a:pPr lvl="2"/>
            <a:r>
              <a:rPr lang="en-US" dirty="0"/>
              <a:t>Result in either an infinite number of solutions (we need some choice criteria) or result in math that, when worked out, requires infinite joint velocity/force</a:t>
            </a:r>
          </a:p>
          <a:p>
            <a:pPr lvl="2"/>
            <a:r>
              <a:rPr lang="en-US" dirty="0"/>
              <a:t>Ex: two axes aligning such that the motion in one perfectly cancels the motion in the other</a:t>
            </a:r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Methods– </a:t>
            </a:r>
            <a:br>
              <a:rPr lang="en-US" dirty="0"/>
            </a:br>
            <a:r>
              <a:rPr lang="en-US" dirty="0"/>
              <a:t>Identifying Singularities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02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B6F1C-CDA2-3C5B-67D4-4B26E6B22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343C70-3CDE-4FE6-D623-0C130E837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9539"/>
          </a:xfrm>
        </p:spPr>
        <p:txBody>
          <a:bodyPr>
            <a:normAutofit/>
          </a:bodyPr>
          <a:lstStyle/>
          <a:p>
            <a:r>
              <a:rPr lang="en-US" dirty="0"/>
              <a:t>Two main types of singularity:</a:t>
            </a:r>
          </a:p>
          <a:p>
            <a:pPr lvl="1"/>
            <a:r>
              <a:rPr lang="en-US" dirty="0"/>
              <a:t>Boundary Singularities</a:t>
            </a:r>
          </a:p>
          <a:p>
            <a:pPr lvl="2"/>
            <a:r>
              <a:rPr lang="en-US" dirty="0"/>
              <a:t>Boundary singularities are usually identified by deriving the robots workspace i.e. the set of all points the end effector can sweep out</a:t>
            </a:r>
          </a:p>
          <a:p>
            <a:pPr lvl="2"/>
            <a:r>
              <a:rPr lang="en-US" dirty="0"/>
              <a:t>For simple geometries we can do this mathematically, for more complex geometries methods like Monte Carlo sampling are used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F7848-2939-D546-B0E5-CB3653AE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Methods– </a:t>
            </a:r>
            <a:br>
              <a:rPr lang="en-US" dirty="0"/>
            </a:br>
            <a:r>
              <a:rPr lang="en-US" dirty="0"/>
              <a:t>Identifying Singularities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B87AD-BFE8-9CA1-B02D-D9373801D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31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251C7-2977-DB69-3D15-0AAA3620B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A6F3A1-6BDA-9743-F196-0B701379A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6243"/>
                <a:ext cx="10515600" cy="45372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Two main types of singularity:</a:t>
                </a:r>
              </a:p>
              <a:p>
                <a:pPr lvl="1"/>
                <a:r>
                  <a:rPr lang="en-US" dirty="0"/>
                  <a:t>Internal Singularities</a:t>
                </a:r>
              </a:p>
              <a:p>
                <a:pPr lvl="2"/>
                <a:r>
                  <a:rPr lang="en-US" sz="2400" dirty="0"/>
                  <a:t>Caused by the Jacobian becoming rank deficit </a:t>
                </a:r>
              </a:p>
              <a:p>
                <a:pPr lvl="2"/>
                <a:r>
                  <a:rPr lang="en-US" sz="2400" dirty="0"/>
                  <a:t>Think back to the fundamental equation of velocity kinematics: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acc>
                        <m:accPr>
                          <m:chr m:val="̇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sz="2400" dirty="0"/>
              </a:p>
              <a:p>
                <a:pPr lvl="2"/>
                <a:r>
                  <a:rPr lang="en-US" sz="2400" dirty="0"/>
                  <a:t>Rank deficit Jacobians mean we have a system where multiple joints correspond to the same motion (</a:t>
                </a:r>
                <a:r>
                  <a:rPr lang="en-US" sz="2400" i="1" dirty="0"/>
                  <a:t>linear dependence!</a:t>
                </a:r>
                <a:r>
                  <a:rPr lang="en-US" sz="2400" dirty="0"/>
                  <a:t>)</a:t>
                </a:r>
              </a:p>
              <a:p>
                <a:pPr lvl="2"/>
                <a:r>
                  <a:rPr lang="en-US" sz="2400" dirty="0"/>
                  <a:t>This means blindly following the math can cause motions with infinite speed</a:t>
                </a:r>
              </a:p>
              <a:p>
                <a:pPr lvl="2"/>
                <a:r>
                  <a:rPr lang="en-US" sz="2400" dirty="0"/>
                  <a:t>We can detect by watching for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sz="2400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A6F3A1-6BDA-9743-F196-0B701379A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6243"/>
                <a:ext cx="10515600" cy="4537219"/>
              </a:xfrm>
              <a:blipFill>
                <a:blip r:embed="rId3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07ED210-F5B2-588E-04B8-64F56BC6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Methods– </a:t>
            </a:r>
            <a:br>
              <a:rPr lang="en-US" dirty="0"/>
            </a:br>
            <a:r>
              <a:rPr lang="en-US" dirty="0"/>
              <a:t>Identifying Singularities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A6F88-ADB7-F2DF-480F-61456377A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91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6239FD-FA13-5A57-4B67-70E86C2F70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Numerical Methods – Jacobians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468F9DB-CBCC-00DC-F6EC-C4CD6A8A9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891058" cy="41844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This is all in the book – we aren’t going to give you homework/exam questions on this, but its important to have an idea of as you get further into robotics</a:t>
                </a:r>
              </a:p>
              <a:p>
                <a:r>
                  <a:rPr lang="en-US" sz="2400" dirty="0"/>
                  <a:t>Solving inverse kinematics means trying to find a set of states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400" dirty="0"/>
                  <a:t> satisfying: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𝐹𝐾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2400" dirty="0"/>
                  <a:t> is our Forward Kinematics function</a:t>
                </a:r>
              </a:p>
              <a:p>
                <a:r>
                  <a:rPr lang="en-US" sz="2400" dirty="0"/>
                  <a:t>Using a Taylor Series expansion,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𝑑𝐹𝐾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b="0" dirty="0"/>
                  <a:t>Neglecting higher order terms…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468F9DB-CBCC-00DC-F6EC-C4CD6A8A9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891058" cy="4184476"/>
              </a:xfrm>
              <a:blipFill>
                <a:blip r:embed="rId2"/>
                <a:stretch>
                  <a:fillRect l="-784" t="-1164" b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615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1D82-4E44-1B3F-82AE-BFE5A1C95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8633D-F24C-F97B-41C1-F7BC0DB08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2FFF66-1365-9CBE-ACFA-5E7240D304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Numerical Methods – Jacobians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01882E9-9436-E049-2FFE-1549FAD19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2622"/>
                <a:ext cx="10891058" cy="47829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This says there is a (approximate) relationship between our desired state and our current state, defined by the inverse of the Jacobian</a:t>
                </a:r>
              </a:p>
              <a:p>
                <a:r>
                  <a:rPr lang="en-US" sz="2400" dirty="0"/>
                  <a:t>Neglecting higher order terms means we need to iteratively estimate this relationship using the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i="1" dirty="0"/>
                  <a:t>Notes: </a:t>
                </a:r>
              </a:p>
              <a:p>
                <a:pPr lvl="1"/>
                <a:r>
                  <a:rPr lang="en-US" sz="2000" i="1" dirty="0"/>
                  <a:t>We have added a step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i="1" dirty="0"/>
                  <a:t> - most people make this fixed, but there are entire books written about different ways of choosing this</a:t>
                </a:r>
              </a:p>
              <a:p>
                <a:pPr lvl="1"/>
                <a:r>
                  <a:rPr lang="en-US" sz="2000" i="1" dirty="0"/>
                  <a:t>The Jacobian is often not square, so the inverse doesn’t exist – we use the pseudoinverse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/>
                  <a:t>in this case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01882E9-9436-E049-2FFE-1549FAD19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2622"/>
                <a:ext cx="10891058" cy="4782992"/>
              </a:xfrm>
              <a:blipFill>
                <a:blip r:embed="rId2"/>
                <a:stretch>
                  <a:fillRect l="-784" t="-1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624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Methods –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For end effector position </a:t>
            </a:r>
            <a:r>
              <a:rPr lang="en-US" sz="2400" b="1" i="1" dirty="0"/>
              <a:t>p</a:t>
            </a:r>
            <a:r>
              <a:rPr lang="en-US" sz="2400" dirty="0"/>
              <a:t> and joint state </a:t>
            </a:r>
            <a:r>
              <a:rPr lang="el-GR" sz="2400" b="1" i="1" dirty="0"/>
              <a:t>θ</a:t>
            </a:r>
            <a:r>
              <a:rPr lang="en-US" sz="2400" dirty="0"/>
              <a:t> (both vectors):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Pick an initial condition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Set a desired precision and repeat: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Calculate </a:t>
            </a:r>
            <a:r>
              <a:rPr lang="en-US" sz="2000" dirty="0" err="1"/>
              <a:t>d</a:t>
            </a:r>
            <a:r>
              <a:rPr lang="en-US" sz="2000" b="1" i="1" dirty="0" err="1"/>
              <a:t>p</a:t>
            </a:r>
            <a:r>
              <a:rPr lang="en-US" sz="2000" dirty="0"/>
              <a:t>/d</a:t>
            </a:r>
            <a:r>
              <a:rPr lang="el-GR" sz="2000" b="1" i="1" dirty="0"/>
              <a:t>θ</a:t>
            </a:r>
            <a:r>
              <a:rPr lang="en-US" sz="2000" dirty="0"/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Pick a direction (randomly or otherwise)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Update your guess according to: </a:t>
            </a:r>
          </a:p>
          <a:p>
            <a:pPr marL="971550" lvl="1" indent="-514350">
              <a:buFont typeface="+mj-lt"/>
              <a:buAutoNum type="arabicPeriod"/>
            </a:pPr>
            <a:endParaRPr lang="en-US" sz="2000" dirty="0"/>
          </a:p>
          <a:p>
            <a:pPr marL="971550" lvl="1" indent="-514350">
              <a:buFont typeface="+mj-lt"/>
              <a:buAutoNum type="arabicPeriod"/>
            </a:pPr>
            <a:endParaRPr lang="en-US" sz="2000" dirty="0"/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Update error, break if you’ve reached your desired precision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0386BD-55E6-1C35-FD2E-BB91E6338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824" y="4365655"/>
            <a:ext cx="2242351" cy="6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16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E0C1-DFD4-B293-0B4F-9A4CC3E93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878F-1220-A355-5AE3-1B41B6F5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Plan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21721-06CA-1B12-E0C0-30C37BB85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53F0E-16B7-2258-04B4-4983CC29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final project</a:t>
            </a:r>
          </a:p>
          <a:p>
            <a:r>
              <a:rPr lang="en-US" dirty="0"/>
              <a:t>Describe camera lab</a:t>
            </a:r>
          </a:p>
          <a:p>
            <a:r>
              <a:rPr lang="en-US" dirty="0"/>
              <a:t>Using velocity kinematics to find singularities</a:t>
            </a:r>
          </a:p>
          <a:p>
            <a:pPr lvl="1"/>
            <a:r>
              <a:rPr lang="en-US" dirty="0"/>
              <a:t>Strategies for avoiding singularities</a:t>
            </a:r>
          </a:p>
          <a:p>
            <a:r>
              <a:rPr lang="en-US" dirty="0"/>
              <a:t>Quick numerical IK example</a:t>
            </a:r>
          </a:p>
          <a:p>
            <a:r>
              <a:rPr lang="en-US" dirty="0"/>
              <a:t>Time to work on simulating IK Lab</a:t>
            </a:r>
          </a:p>
        </p:txBody>
      </p:sp>
    </p:spTree>
    <p:extLst>
      <p:ext uri="{BB962C8B-B14F-4D97-AF65-F5344CB8AC3E}">
        <p14:creationId xmlns:p14="http://schemas.microsoft.com/office/powerpoint/2010/main" val="2741488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Forward Kinematics have the advantage of always working for a valid set of angles; not all valid points will work nicely in IK</a:t>
            </a:r>
          </a:p>
          <a:p>
            <a:pPr lvl="2"/>
            <a:r>
              <a:rPr lang="en-US" dirty="0"/>
              <a:t>Multiple sets of angles can correspond to one point, how do we pick?</a:t>
            </a:r>
          </a:p>
          <a:p>
            <a:pPr lvl="1"/>
            <a:r>
              <a:rPr lang="en-US" dirty="0"/>
              <a:t>Some singularities are purely mathematical; the math might say you’re stuck in a certain pose and can’t move but physically there’s nothing stopping you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225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Descent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3723837"/>
          </a:xfrm>
        </p:spPr>
        <p:txBody>
          <a:bodyPr/>
          <a:lstStyle/>
          <a:p>
            <a:r>
              <a:rPr lang="en-US" dirty="0"/>
              <a:t>To understand how the method works, we also need to understand why it doesn’t</a:t>
            </a:r>
          </a:p>
          <a:p>
            <a:r>
              <a:rPr lang="en-US" dirty="0"/>
              <a:t>Think back to the list of issues before, which ones will we still face?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63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Descent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3723837"/>
          </a:xfrm>
        </p:spPr>
        <p:txBody>
          <a:bodyPr/>
          <a:lstStyle/>
          <a:p>
            <a:r>
              <a:rPr lang="en-US" dirty="0"/>
              <a:t>To understand how the method works, we also need to understand why it doesn’t</a:t>
            </a:r>
          </a:p>
          <a:p>
            <a:r>
              <a:rPr lang="en-US" dirty="0"/>
              <a:t>Think back to the list of issues before, which ones will we still face?</a:t>
            </a:r>
          </a:p>
          <a:p>
            <a:pPr lvl="1"/>
            <a:r>
              <a:rPr lang="en-US" dirty="0"/>
              <a:t>Sensitivity to ICs – </a:t>
            </a:r>
            <a:r>
              <a:rPr lang="en-US" i="1" dirty="0"/>
              <a:t>fundamental to the method</a:t>
            </a:r>
          </a:p>
          <a:p>
            <a:pPr lvl="1"/>
            <a:r>
              <a:rPr lang="en-US" dirty="0"/>
              <a:t>Local Minima – </a:t>
            </a:r>
            <a:r>
              <a:rPr lang="en-US" i="1" dirty="0"/>
              <a:t>also fundamental to the method</a:t>
            </a:r>
            <a:endParaRPr lang="en-US" dirty="0"/>
          </a:p>
          <a:p>
            <a:pPr lvl="1"/>
            <a:r>
              <a:rPr lang="en-US" dirty="0"/>
              <a:t>Stationary Points – </a:t>
            </a:r>
            <a:r>
              <a:rPr lang="en-US" i="1" dirty="0"/>
              <a:t>we can design corrections for this</a:t>
            </a:r>
            <a:endParaRPr lang="en-US" dirty="0"/>
          </a:p>
          <a:p>
            <a:pPr lvl="1"/>
            <a:r>
              <a:rPr lang="en-US" dirty="0"/>
              <a:t>IK Singularities – </a:t>
            </a:r>
            <a:r>
              <a:rPr lang="en-US" i="1" dirty="0"/>
              <a:t>needs investigating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84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mentioned how moving in joint space is difficult, let’s revisit this concept: (desired point: &lt;3,2&gt;)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90E0F10-3DDF-D3DD-E471-3DB15197A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B6230A6A-F24A-D7AD-7DE5-6268ED4BB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2" t="2558" r="8097" b="-1"/>
          <a:stretch/>
        </p:blipFill>
        <p:spPr>
          <a:xfrm>
            <a:off x="1184988" y="2737067"/>
            <a:ext cx="3918857" cy="3261099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03EDFB9-ABC5-D9AB-C81D-B5964FD3C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8" t="2882" r="7393"/>
          <a:stretch/>
        </p:blipFill>
        <p:spPr>
          <a:xfrm>
            <a:off x="6531429" y="2780068"/>
            <a:ext cx="3918857" cy="321809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7817638-AD00-F9A3-2FE6-FA756AAC60EA}"/>
              </a:ext>
            </a:extLst>
          </p:cNvPr>
          <p:cNvSpPr/>
          <p:nvPr/>
        </p:nvSpPr>
        <p:spPr>
          <a:xfrm>
            <a:off x="5386874" y="3904485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06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Descent Methods – </a:t>
            </a:r>
            <a:br>
              <a:rPr lang="en-US" dirty="0"/>
            </a:br>
            <a:r>
              <a:rPr lang="en-US" dirty="0"/>
              <a:t>Stationary Points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65AFCDE-086D-3945-2B60-C8FE2A8F3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3559" y="1816100"/>
            <a:ext cx="4965699" cy="3724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263C70-8049-9670-8F63-C9CDFA18B74F}"/>
              </a:ext>
            </a:extLst>
          </p:cNvPr>
          <p:cNvGrpSpPr/>
          <p:nvPr/>
        </p:nvGrpSpPr>
        <p:grpSpPr>
          <a:xfrm>
            <a:off x="8599179" y="3909060"/>
            <a:ext cx="1813560" cy="605790"/>
            <a:chOff x="5398770" y="3909060"/>
            <a:chExt cx="1813560" cy="60579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6BAE43-503C-E8BE-F9FF-E9DE84D0ADB2}"/>
                </a:ext>
              </a:extLst>
            </p:cNvPr>
            <p:cNvCxnSpPr/>
            <p:nvPr/>
          </p:nvCxnSpPr>
          <p:spPr>
            <a:xfrm flipV="1">
              <a:off x="6244590" y="3989070"/>
              <a:ext cx="156210" cy="4267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C7DA43-9C6D-2325-56AE-7B85AFEB4DB4}"/>
                </a:ext>
              </a:extLst>
            </p:cNvPr>
            <p:cNvCxnSpPr>
              <a:cxnSpLocks/>
            </p:cNvCxnSpPr>
            <p:nvPr/>
          </p:nvCxnSpPr>
          <p:spPr>
            <a:xfrm>
              <a:off x="5398770" y="3909060"/>
              <a:ext cx="1813560" cy="60579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D1E969-3153-3262-E068-4596D22AD7BD}"/>
                </a:ext>
              </a:extLst>
            </p:cNvPr>
            <p:cNvSpPr/>
            <p:nvPr/>
          </p:nvSpPr>
          <p:spPr>
            <a:xfrm>
              <a:off x="6299835" y="4211955"/>
              <a:ext cx="45720" cy="533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513C2A-E0A3-336D-B0AA-EC0293D11FD7}"/>
              </a:ext>
            </a:extLst>
          </p:cNvPr>
          <p:cNvSpPr txBox="1">
            <a:spLocks/>
          </p:cNvSpPr>
          <p:nvPr/>
        </p:nvSpPr>
        <p:spPr>
          <a:xfrm>
            <a:off x="838200" y="1816747"/>
            <a:ext cx="61468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Stationary points in the error function behave like valid solutions (locally) with high error</a:t>
            </a:r>
          </a:p>
          <a:p>
            <a:pPr lvl="1"/>
            <a:r>
              <a:rPr lang="en-US" dirty="0"/>
              <a:t>How do we fix?</a:t>
            </a:r>
          </a:p>
          <a:p>
            <a:pPr lvl="2"/>
            <a:r>
              <a:rPr lang="en-US" dirty="0"/>
              <a:t>Perturb our guess for </a:t>
            </a:r>
            <a:r>
              <a:rPr lang="el-GR" b="1" i="1" dirty="0"/>
              <a:t>θ</a:t>
            </a:r>
            <a:r>
              <a:rPr lang="en-US" b="1" i="1" dirty="0"/>
              <a:t> </a:t>
            </a:r>
            <a:r>
              <a:rPr lang="en-US" dirty="0"/>
              <a:t>by </a:t>
            </a:r>
            <a:r>
              <a:rPr lang="el-GR" dirty="0"/>
              <a:t>Δ</a:t>
            </a:r>
            <a:r>
              <a:rPr lang="el-GR" b="1" i="1" dirty="0"/>
              <a:t>θ</a:t>
            </a:r>
            <a:r>
              <a:rPr lang="en-US" dirty="0"/>
              <a:t> in all directions, increasing the magnitude of </a:t>
            </a:r>
            <a:r>
              <a:rPr lang="el-GR" dirty="0"/>
              <a:t>Δ</a:t>
            </a:r>
            <a:r>
              <a:rPr lang="el-GR" b="1" i="1" dirty="0"/>
              <a:t>θ</a:t>
            </a:r>
            <a:r>
              <a:rPr lang="en-US" dirty="0"/>
              <a:t> if we fall back to the same point</a:t>
            </a:r>
          </a:p>
          <a:p>
            <a:pPr lvl="1"/>
            <a:r>
              <a:rPr lang="en-US" dirty="0"/>
              <a:t>This thought process broadly applies to local minima as well</a:t>
            </a:r>
          </a:p>
        </p:txBody>
      </p:sp>
    </p:spTree>
    <p:extLst>
      <p:ext uri="{BB962C8B-B14F-4D97-AF65-F5344CB8AC3E}">
        <p14:creationId xmlns:p14="http://schemas.microsoft.com/office/powerpoint/2010/main" val="104590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5066-02D5-E5F4-66A9-B8173CF8D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93E0-42E7-03AC-90D5-C96E60A0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Descent Methods –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0F915-2BCA-709D-1DD5-B88732855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FBFF64-3FC9-C8A9-EFC7-93DDACFD894E}"/>
              </a:ext>
            </a:extLst>
          </p:cNvPr>
          <p:cNvSpPr txBox="1">
            <a:spLocks/>
          </p:cNvSpPr>
          <p:nvPr/>
        </p:nvSpPr>
        <p:spPr>
          <a:xfrm>
            <a:off x="838200" y="1816747"/>
            <a:ext cx="6146800" cy="560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Three methods: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86D74E-A482-82AF-6FFA-B7B17CF32186}"/>
                  </a:ext>
                </a:extLst>
              </p:cNvPr>
              <p:cNvSpPr txBox="1"/>
              <p:nvPr/>
            </p:nvSpPr>
            <p:spPr>
              <a:xfrm>
                <a:off x="430128" y="2183387"/>
                <a:ext cx="32774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Gradient Descent: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86D74E-A482-82AF-6FFA-B7B17CF3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8" y="2183387"/>
                <a:ext cx="3277436" cy="830997"/>
              </a:xfrm>
              <a:prstGeom prst="rect">
                <a:avLst/>
              </a:prstGeom>
              <a:blipFill>
                <a:blip r:embed="rId3"/>
                <a:stretch>
                  <a:fillRect l="-2980" t="-5882" r="-372"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42F4B3-47AA-3FD0-1D7D-F11D93B61884}"/>
                  </a:ext>
                </a:extLst>
              </p:cNvPr>
              <p:cNvSpPr txBox="1"/>
              <p:nvPr/>
            </p:nvSpPr>
            <p:spPr>
              <a:xfrm>
                <a:off x="3707564" y="2212449"/>
                <a:ext cx="4466223" cy="121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Cyclic Coordinate Descent:</a:t>
                </a:r>
              </a:p>
              <a:p>
                <a:r>
                  <a:rPr lang="en-US" sz="2400" dirty="0"/>
                  <a:t>	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42F4B3-47AA-3FD0-1D7D-F11D93B61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564" y="2212449"/>
                <a:ext cx="4466223" cy="1216551"/>
              </a:xfrm>
              <a:prstGeom prst="rect">
                <a:avLst/>
              </a:prstGeom>
              <a:blipFill>
                <a:blip r:embed="rId4"/>
                <a:stretch>
                  <a:fillRect l="-2046" t="-4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90585C-89CD-ABA7-27A3-EB384F636154}"/>
                  </a:ext>
                </a:extLst>
              </p:cNvPr>
              <p:cNvSpPr txBox="1"/>
              <p:nvPr/>
            </p:nvSpPr>
            <p:spPr>
              <a:xfrm>
                <a:off x="8173787" y="2212449"/>
                <a:ext cx="3447354" cy="1724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Franke-Wolfe: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sz="2400" b="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90585C-89CD-ABA7-27A3-EB384F636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87" y="2212449"/>
                <a:ext cx="3447354" cy="1724575"/>
              </a:xfrm>
              <a:prstGeom prst="rect">
                <a:avLst/>
              </a:prstGeom>
              <a:blipFill>
                <a:blip r:embed="rId5"/>
                <a:stretch>
                  <a:fillRect l="-2832" t="-2827" b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7576790-933E-DB09-4F9C-CB2D640A2B5D}"/>
              </a:ext>
            </a:extLst>
          </p:cNvPr>
          <p:cNvSpPr txBox="1">
            <a:spLocks/>
          </p:cNvSpPr>
          <p:nvPr/>
        </p:nvSpPr>
        <p:spPr>
          <a:xfrm>
            <a:off x="0" y="4774141"/>
            <a:ext cx="8228215" cy="1339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These methods will be shown on a two link and a six link robot (there is also a combined Frank-Wolfe/CCD script</a:t>
            </a:r>
          </a:p>
        </p:txBody>
      </p:sp>
    </p:spTree>
    <p:extLst>
      <p:ext uri="{BB962C8B-B14F-4D97-AF65-F5344CB8AC3E}">
        <p14:creationId xmlns:p14="http://schemas.microsoft.com/office/powerpoint/2010/main" val="190065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73364-8907-F658-1987-7CA2325F2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8E22-7077-FCDD-7FC1-6785B874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Intro</a:t>
            </a:r>
          </a:p>
        </p:txBody>
      </p:sp>
      <p:pic>
        <p:nvPicPr>
          <p:cNvPr id="5" name="VID_20230125_161655">
            <a:hlinkClick r:id="" action="ppaction://media"/>
            <a:extLst>
              <a:ext uri="{FF2B5EF4-FFF2-40B4-BE49-F238E27FC236}">
                <a16:creationId xmlns:a16="http://schemas.microsoft.com/office/drawing/2014/main" id="{88D0DFAC-28EC-80B2-172B-37022298A5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" t="24397" r="155" b="9978"/>
          <a:stretch/>
        </p:blipFill>
        <p:spPr>
          <a:xfrm>
            <a:off x="4228198" y="1690688"/>
            <a:ext cx="3735603" cy="435820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35B85-9202-71A4-4573-B56EF8531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1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73364-8907-F658-1987-7CA2325F2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8E22-7077-FCDD-7FC1-6785B874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35B85-9202-71A4-4573-B56EF8531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robot arm and several square objects on a wooden surface&#10;&#10;Description automatically generated">
            <a:extLst>
              <a:ext uri="{FF2B5EF4-FFF2-40B4-BE49-F238E27FC236}">
                <a16:creationId xmlns:a16="http://schemas.microsoft.com/office/drawing/2014/main" id="{448E15CC-6CB1-BB24-5D74-1A4D4847F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9665" y="14676"/>
            <a:ext cx="2726418" cy="2726418"/>
          </a:xfrm>
        </p:spPr>
      </p:pic>
      <p:pic>
        <p:nvPicPr>
          <p:cNvPr id="12" name="Picture 11" descr="A group of colorful cubes on a table&#10;&#10;Description automatically generated">
            <a:extLst>
              <a:ext uri="{FF2B5EF4-FFF2-40B4-BE49-F238E27FC236}">
                <a16:creationId xmlns:a16="http://schemas.microsoft.com/office/drawing/2014/main" id="{2A868346-6156-9B4B-99BD-2C9C6517C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69421" y="2969190"/>
            <a:ext cx="2615975" cy="2615975"/>
          </a:xfrm>
          <a:prstGeom prst="rect">
            <a:avLst/>
          </a:prstGeom>
        </p:spPr>
      </p:pic>
      <p:pic>
        <p:nvPicPr>
          <p:cNvPr id="14" name="Picture 13" descr="A group of small cubes on a wooden surface&#10;&#10;Description automatically generated">
            <a:extLst>
              <a:ext uri="{FF2B5EF4-FFF2-40B4-BE49-F238E27FC236}">
                <a16:creationId xmlns:a16="http://schemas.microsoft.com/office/drawing/2014/main" id="{CA654FA6-29A8-CDC8-B49E-4248254AF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056" y="1690688"/>
            <a:ext cx="3724275" cy="37242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EFB2D2-517F-CD25-F175-B369E8B77EC3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5433331" y="1377885"/>
            <a:ext cx="2596334" cy="21749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8B2DAF-99A6-816E-14B0-80BADD7974C4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>
            <a:off x="5433331" y="3552826"/>
            <a:ext cx="2636090" cy="724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4E33DA-D922-6598-9975-8A43F5B4095F}"/>
              </a:ext>
            </a:extLst>
          </p:cNvPr>
          <p:cNvSpPr txBox="1"/>
          <p:nvPr/>
        </p:nvSpPr>
        <p:spPr>
          <a:xfrm>
            <a:off x="2443320" y="5417790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Configuration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550222-C727-C208-7C82-FFCD82DF4AAC}"/>
              </a:ext>
            </a:extLst>
          </p:cNvPr>
          <p:cNvSpPr txBox="1"/>
          <p:nvPr/>
        </p:nvSpPr>
        <p:spPr>
          <a:xfrm>
            <a:off x="8213435" y="2670476"/>
            <a:ext cx="232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Acceptable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6EA6D2-AA96-6146-AB45-A171F2C225CB}"/>
              </a:ext>
            </a:extLst>
          </p:cNvPr>
          <p:cNvSpPr txBox="1"/>
          <p:nvPr/>
        </p:nvSpPr>
        <p:spPr>
          <a:xfrm>
            <a:off x="7989047" y="5489771"/>
            <a:ext cx="277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Credit Competition</a:t>
            </a:r>
          </a:p>
          <a:p>
            <a:pPr algn="ctr"/>
            <a:r>
              <a:rPr lang="en-US" dirty="0"/>
              <a:t>(Amount TBA)</a:t>
            </a:r>
          </a:p>
        </p:txBody>
      </p:sp>
    </p:spTree>
    <p:extLst>
      <p:ext uri="{BB962C8B-B14F-4D97-AF65-F5344CB8AC3E}">
        <p14:creationId xmlns:p14="http://schemas.microsoft.com/office/powerpoint/2010/main" val="3460745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C0180-30D5-7297-2B8B-5E0C292F5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3A29-05E1-14A1-77EC-98CB1D78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ADE14-A030-0096-9E8C-365B5CA3D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F8F6E-6FDB-9812-0B73-B700C6622EA2}"/>
              </a:ext>
            </a:extLst>
          </p:cNvPr>
          <p:cNvSpPr txBox="1"/>
          <p:nvPr/>
        </p:nvSpPr>
        <p:spPr>
          <a:xfrm>
            <a:off x="694029" y="2018377"/>
            <a:ext cx="1588897" cy="58477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55B2C-F33C-DA25-F201-AA393F86D39B}"/>
              </a:ext>
            </a:extLst>
          </p:cNvPr>
          <p:cNvSpPr txBox="1"/>
          <p:nvPr/>
        </p:nvSpPr>
        <p:spPr>
          <a:xfrm>
            <a:off x="3090462" y="2017582"/>
            <a:ext cx="3167855" cy="58477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Object Detector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546F5-BE81-73D6-F158-6C21A1D4D657}"/>
              </a:ext>
            </a:extLst>
          </p:cNvPr>
          <p:cNvSpPr txBox="1"/>
          <p:nvPr/>
        </p:nvSpPr>
        <p:spPr>
          <a:xfrm>
            <a:off x="7867114" y="2017581"/>
            <a:ext cx="3619902" cy="58477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Inverse Kinematics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24ADF-3A3D-1B1E-F7FF-5387E4380B7D}"/>
              </a:ext>
            </a:extLst>
          </p:cNvPr>
          <p:cNvSpPr txBox="1"/>
          <p:nvPr/>
        </p:nvSpPr>
        <p:spPr>
          <a:xfrm>
            <a:off x="7770934" y="3770345"/>
            <a:ext cx="3812262" cy="58477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Forward Kinematics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D13603-D16C-441F-AB65-D6DC0091AEE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282926" y="2309970"/>
            <a:ext cx="807536" cy="7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86571E-C977-3C01-ADD7-571CB14B91E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258317" y="2309969"/>
            <a:ext cx="160879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327F56-1F37-66A3-D302-39B800FC93D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677065" y="2602356"/>
            <a:ext cx="0" cy="11679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0411038-EF6A-94A8-D3A8-C5FB044934C9}"/>
              </a:ext>
            </a:extLst>
          </p:cNvPr>
          <p:cNvSpPr txBox="1"/>
          <p:nvPr/>
        </p:nvSpPr>
        <p:spPr>
          <a:xfrm>
            <a:off x="2301506" y="197949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9FC8E-6897-EB67-E313-3FE6CD2F097B}"/>
              </a:ext>
            </a:extLst>
          </p:cNvPr>
          <p:cNvSpPr txBox="1"/>
          <p:nvPr/>
        </p:nvSpPr>
        <p:spPr>
          <a:xfrm>
            <a:off x="6294248" y="1677163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Block Center </a:t>
            </a:r>
          </a:p>
          <a:p>
            <a:pPr algn="ctr"/>
            <a:r>
              <a:rPr lang="en-US" dirty="0"/>
              <a:t>Coordinates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F5E65A-A0FA-98CA-8E63-8F00A5B43BB8}"/>
              </a:ext>
            </a:extLst>
          </p:cNvPr>
          <p:cNvSpPr txBox="1"/>
          <p:nvPr/>
        </p:nvSpPr>
        <p:spPr>
          <a:xfrm>
            <a:off x="9677065" y="2977695"/>
            <a:ext cx="161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Pose Estimate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3D293-5AC6-78F7-AAA3-94A60D9A4C2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674389" y="4062733"/>
            <a:ext cx="3096545" cy="191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0AFD63-E50D-D3AF-4775-41C58FA15212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674390" y="2602357"/>
            <a:ext cx="0" cy="1460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12D53A-98FA-A0EF-1F31-892373E17E0E}"/>
              </a:ext>
            </a:extLst>
          </p:cNvPr>
          <p:cNvCxnSpPr>
            <a:cxnSpLocks/>
          </p:cNvCxnSpPr>
          <p:nvPr/>
        </p:nvCxnSpPr>
        <p:spPr>
          <a:xfrm>
            <a:off x="4674389" y="4062733"/>
            <a:ext cx="0" cy="1016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4DA3219-AD23-FA71-7634-C49D3ED9EE6E}"/>
              </a:ext>
            </a:extLst>
          </p:cNvPr>
          <p:cNvSpPr txBox="1"/>
          <p:nvPr/>
        </p:nvSpPr>
        <p:spPr>
          <a:xfrm>
            <a:off x="2182175" y="5116402"/>
            <a:ext cx="5270995" cy="58477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100% Final Project Score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US" sz="3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8113CB-B39A-F48C-11C9-43104B126F8C}"/>
              </a:ext>
            </a:extLst>
          </p:cNvPr>
          <p:cNvSpPr txBox="1"/>
          <p:nvPr/>
        </p:nvSpPr>
        <p:spPr>
          <a:xfrm>
            <a:off x="3442961" y="444931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Otherwise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1CE65D-3A7C-CF56-5395-6C9325285585}"/>
              </a:ext>
            </a:extLst>
          </p:cNvPr>
          <p:cNvSpPr txBox="1"/>
          <p:nvPr/>
        </p:nvSpPr>
        <p:spPr>
          <a:xfrm>
            <a:off x="2564813" y="2786240"/>
            <a:ext cx="2124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If there are still </a:t>
            </a:r>
          </a:p>
          <a:p>
            <a:pPr algn="ctr"/>
            <a:r>
              <a:rPr lang="en-US" dirty="0"/>
              <a:t>blocks to stack </a:t>
            </a:r>
          </a:p>
          <a:p>
            <a:pPr algn="ctr"/>
            <a:r>
              <a:rPr lang="en-US" dirty="0"/>
              <a:t>or error is too high</a:t>
            </a:r>
          </a:p>
        </p:txBody>
      </p:sp>
    </p:spTree>
    <p:extLst>
      <p:ext uri="{BB962C8B-B14F-4D97-AF65-F5344CB8AC3E}">
        <p14:creationId xmlns:p14="http://schemas.microsoft.com/office/powerpoint/2010/main" val="41946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F3F3A-5DC4-2AB5-563D-A8806195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C275-F2AF-69EE-7F3B-74ABDA82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5A6B2-D7CD-4B30-C844-82A62A4E2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60A68-4373-1318-7DDC-BF6F21F96E07}"/>
              </a:ext>
            </a:extLst>
          </p:cNvPr>
          <p:cNvSpPr txBox="1"/>
          <p:nvPr/>
        </p:nvSpPr>
        <p:spPr>
          <a:xfrm>
            <a:off x="694029" y="2018377"/>
            <a:ext cx="1588897" cy="58477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E9591-E80A-4501-2D0A-6EBCB77B1B98}"/>
              </a:ext>
            </a:extLst>
          </p:cNvPr>
          <p:cNvSpPr txBox="1"/>
          <p:nvPr/>
        </p:nvSpPr>
        <p:spPr>
          <a:xfrm>
            <a:off x="3090462" y="2017582"/>
            <a:ext cx="3167855" cy="58477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Object Detector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0166D-B023-2EF5-84F3-988C9D9EADF2}"/>
              </a:ext>
            </a:extLst>
          </p:cNvPr>
          <p:cNvSpPr txBox="1"/>
          <p:nvPr/>
        </p:nvSpPr>
        <p:spPr>
          <a:xfrm>
            <a:off x="7867114" y="2017581"/>
            <a:ext cx="3619902" cy="58477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Inverse Kinematics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B12BA-5F15-E207-F172-EC33295470E2}"/>
              </a:ext>
            </a:extLst>
          </p:cNvPr>
          <p:cNvSpPr txBox="1"/>
          <p:nvPr/>
        </p:nvSpPr>
        <p:spPr>
          <a:xfrm>
            <a:off x="7770934" y="3770345"/>
            <a:ext cx="3812262" cy="58477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Forward Kinematics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C8D376-519C-5FCF-31A1-6565E277204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282926" y="2309970"/>
            <a:ext cx="807536" cy="7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5459EF-99BF-FCE9-11AB-D8CB98BB003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258317" y="2309969"/>
            <a:ext cx="160879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9C25C7-7B10-5590-40B5-675A07DB3F86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677065" y="2602356"/>
            <a:ext cx="0" cy="11679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FB4334D-D758-2A45-417D-D61DA8E3AA41}"/>
              </a:ext>
            </a:extLst>
          </p:cNvPr>
          <p:cNvSpPr txBox="1"/>
          <p:nvPr/>
        </p:nvSpPr>
        <p:spPr>
          <a:xfrm>
            <a:off x="2301506" y="197949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3E3D44-F5DB-B786-620E-642B42A31F76}"/>
              </a:ext>
            </a:extLst>
          </p:cNvPr>
          <p:cNvSpPr txBox="1"/>
          <p:nvPr/>
        </p:nvSpPr>
        <p:spPr>
          <a:xfrm>
            <a:off x="6383699" y="1677163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Block Center </a:t>
            </a:r>
          </a:p>
          <a:p>
            <a:pPr algn="ctr"/>
            <a:r>
              <a:rPr lang="en-US" dirty="0"/>
              <a:t>Coordinates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A23041-21A7-2682-5B98-3FFEF408DDF0}"/>
              </a:ext>
            </a:extLst>
          </p:cNvPr>
          <p:cNvSpPr txBox="1"/>
          <p:nvPr/>
        </p:nvSpPr>
        <p:spPr>
          <a:xfrm>
            <a:off x="9677065" y="2977695"/>
            <a:ext cx="161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Pose Estimate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946F77-8623-1ACC-A250-CB540A4C5FB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674389" y="4062733"/>
            <a:ext cx="3096545" cy="191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D0A64E-5A64-9FDE-F4B5-0D260429688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674390" y="2602357"/>
            <a:ext cx="0" cy="1460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FCBFA27-7ED5-02A4-29E6-92540CC778F2}"/>
              </a:ext>
            </a:extLst>
          </p:cNvPr>
          <p:cNvCxnSpPr>
            <a:cxnSpLocks/>
          </p:cNvCxnSpPr>
          <p:nvPr/>
        </p:nvCxnSpPr>
        <p:spPr>
          <a:xfrm>
            <a:off x="4674389" y="4062733"/>
            <a:ext cx="0" cy="1016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02CDFD8-4802-A4B8-F298-4963CD1D6238}"/>
              </a:ext>
            </a:extLst>
          </p:cNvPr>
          <p:cNvSpPr txBox="1"/>
          <p:nvPr/>
        </p:nvSpPr>
        <p:spPr>
          <a:xfrm>
            <a:off x="2182175" y="5116402"/>
            <a:ext cx="5270995" cy="58477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100% Final Project Score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US" sz="3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E40E72-03FB-5139-5B3E-43E52FE0DADE}"/>
              </a:ext>
            </a:extLst>
          </p:cNvPr>
          <p:cNvSpPr txBox="1"/>
          <p:nvPr/>
        </p:nvSpPr>
        <p:spPr>
          <a:xfrm>
            <a:off x="2564813" y="2786240"/>
            <a:ext cx="2124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If there are still </a:t>
            </a:r>
          </a:p>
          <a:p>
            <a:pPr algn="ctr"/>
            <a:r>
              <a:rPr lang="en-US" dirty="0"/>
              <a:t>blocks to stack </a:t>
            </a:r>
          </a:p>
          <a:p>
            <a:pPr algn="ctr"/>
            <a:r>
              <a:rPr lang="en-US" dirty="0"/>
              <a:t>or error is too high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D9DA52-0CB6-E389-5D6A-38634EE80A62}"/>
              </a:ext>
            </a:extLst>
          </p:cNvPr>
          <p:cNvSpPr txBox="1"/>
          <p:nvPr/>
        </p:nvSpPr>
        <p:spPr>
          <a:xfrm>
            <a:off x="3442961" y="444931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Otherwise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7611EE-9EF3-DE61-ABE2-E3570E6282ED}"/>
              </a:ext>
            </a:extLst>
          </p:cNvPr>
          <p:cNvSpPr/>
          <p:nvPr/>
        </p:nvSpPr>
        <p:spPr>
          <a:xfrm>
            <a:off x="6424572" y="1677163"/>
            <a:ext cx="5289777" cy="314148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05224-D71E-226A-9E55-95DCA30337CD}"/>
              </a:ext>
            </a:extLst>
          </p:cNvPr>
          <p:cNvSpPr txBox="1"/>
          <p:nvPr/>
        </p:nvSpPr>
        <p:spPr>
          <a:xfrm>
            <a:off x="7517612" y="4791595"/>
            <a:ext cx="3150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This is the hard part!</a:t>
            </a:r>
          </a:p>
        </p:txBody>
      </p:sp>
    </p:spTree>
    <p:extLst>
      <p:ext uri="{BB962C8B-B14F-4D97-AF65-F5344CB8AC3E}">
        <p14:creationId xmlns:p14="http://schemas.microsoft.com/office/powerpoint/2010/main" val="1952427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1C82-F43C-A5DB-D75A-1FE4E8355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A2504-3791-0E2C-298C-112B023A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Lab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095CC-738B-68A8-799A-DC38B04F2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378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 far, we’re experts in moving our robot around and having it interact with the workspace – but our robot is deaf, dumb and blind due to having no sensors</a:t>
            </a:r>
          </a:p>
          <a:p>
            <a:r>
              <a:rPr lang="en-US" dirty="0"/>
              <a:t>Givens:</a:t>
            </a:r>
          </a:p>
          <a:p>
            <a:pPr lvl="1"/>
            <a:r>
              <a:rPr lang="en-US" dirty="0"/>
              <a:t>At least 3 blocks on the same table, with distinct markings (i.e. different colors or AR tags)</a:t>
            </a:r>
          </a:p>
          <a:p>
            <a:pPr lvl="1"/>
            <a:r>
              <a:rPr lang="en-US" dirty="0"/>
              <a:t>Blocks will always be within a predefined workspace the camera can see</a:t>
            </a:r>
          </a:p>
          <a:p>
            <a:pPr lvl="1"/>
            <a:r>
              <a:rPr lang="en-US" dirty="0"/>
              <a:t>Mounting point of the camera</a:t>
            </a:r>
          </a:p>
          <a:p>
            <a:r>
              <a:rPr lang="en-US" dirty="0"/>
              <a:t>Want: Position of the blocks in workspace coordinates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6CB68-5D73-6BA7-369F-8EF327043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56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8FA0-E9FF-0608-6944-86B880D9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E6AF-5AFC-36A3-2D53-7E20C975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Lab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8C243-7A63-3B33-4C89-B9B398EDE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3723837"/>
          </a:xfrm>
        </p:spPr>
        <p:txBody>
          <a:bodyPr/>
          <a:lstStyle/>
          <a:p>
            <a:r>
              <a:rPr lang="en-US" dirty="0"/>
              <a:t>Two main problems to solve:</a:t>
            </a:r>
          </a:p>
          <a:p>
            <a:pPr lvl="1"/>
            <a:r>
              <a:rPr lang="en-US" dirty="0"/>
              <a:t>How do we translate the block position from pixels in the image to coordinates in the workspace?</a:t>
            </a:r>
          </a:p>
          <a:p>
            <a:pPr lvl="1"/>
            <a:r>
              <a:rPr lang="en-US" dirty="0"/>
              <a:t>How do we find the block in the image?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C9B76-6F56-C4AF-B82D-CE1D7FA1D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CB204-B708-D33B-A9E7-4A6E369BB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02" y="815113"/>
            <a:ext cx="4130398" cy="5227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AD9CDA-5E5B-6807-6A20-2E45D6066F94}"/>
              </a:ext>
            </a:extLst>
          </p:cNvPr>
          <p:cNvSpPr txBox="1"/>
          <p:nvPr/>
        </p:nvSpPr>
        <p:spPr>
          <a:xfrm>
            <a:off x="5227935" y="5079325"/>
            <a:ext cx="3177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Hint: Remember this </a:t>
            </a:r>
          </a:p>
          <a:p>
            <a:pPr algn="ctr"/>
            <a:r>
              <a:rPr lang="en-US" sz="2400" i="1" dirty="0"/>
              <a:t>homework question?</a:t>
            </a:r>
          </a:p>
        </p:txBody>
      </p:sp>
    </p:spTree>
    <p:extLst>
      <p:ext uri="{BB962C8B-B14F-4D97-AF65-F5344CB8AC3E}">
        <p14:creationId xmlns:p14="http://schemas.microsoft.com/office/powerpoint/2010/main" val="894051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" id="{75221081-9BCF-48AE-AD77-F513C7F0D82C}" vid="{F25D7244-20F2-4321-BA1E-59210A6D05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UMD_Clark_PPT_Template_LF-9-22-20</Template>
  <TotalTime>3952</TotalTime>
  <Words>2454</Words>
  <Application>Microsoft Office PowerPoint</Application>
  <PresentationFormat>Widescreen</PresentationFormat>
  <Paragraphs>289</Paragraphs>
  <Slides>35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Trebuchet MS</vt:lpstr>
      <vt:lpstr>Wingdings</vt:lpstr>
      <vt:lpstr>Office Theme</vt:lpstr>
      <vt:lpstr>ENME480 Lab 10 –  IK Simulation, Cameras &amp; Final Project Intro</vt:lpstr>
      <vt:lpstr>Announcements</vt:lpstr>
      <vt:lpstr>Todays Plan</vt:lpstr>
      <vt:lpstr>Final Project Intro</vt:lpstr>
      <vt:lpstr>Final Project Intro</vt:lpstr>
      <vt:lpstr>Final Project Intro</vt:lpstr>
      <vt:lpstr>Final Project Intro</vt:lpstr>
      <vt:lpstr>Camera Lab Intro</vt:lpstr>
      <vt:lpstr>Camera Lab Intro</vt:lpstr>
      <vt:lpstr>Camera Lab Intro - Calibration</vt:lpstr>
      <vt:lpstr>Camera Lab Intro - Calibration</vt:lpstr>
      <vt:lpstr>Camera Lab Intro - Calibration</vt:lpstr>
      <vt:lpstr>Camera Lab Intro - Calibration</vt:lpstr>
      <vt:lpstr>Camera Lab Intro - Detection</vt:lpstr>
      <vt:lpstr>Naïve Approach – Color Thresholding</vt:lpstr>
      <vt:lpstr>Object Detection – ARUCO Tags</vt:lpstr>
      <vt:lpstr>Velocity Kinematics, Singularities &amp; IK</vt:lpstr>
      <vt:lpstr>Numerical Methods</vt:lpstr>
      <vt:lpstr>Implementation</vt:lpstr>
      <vt:lpstr>Implementation - Approach</vt:lpstr>
      <vt:lpstr>Implementation - Structure</vt:lpstr>
      <vt:lpstr>Descent Methods – Background</vt:lpstr>
      <vt:lpstr>Descent Methods – Jacobians</vt:lpstr>
      <vt:lpstr>Numerical Methods–  Identifying Singularities</vt:lpstr>
      <vt:lpstr>Numerical Methods–  Identifying Singularities</vt:lpstr>
      <vt:lpstr>Numerical Methods–  Identifying Singularities</vt:lpstr>
      <vt:lpstr>PowerPoint Presentation</vt:lpstr>
      <vt:lpstr>PowerPoint Presentation</vt:lpstr>
      <vt:lpstr>Numerical Methods – Implementation</vt:lpstr>
      <vt:lpstr>Implementation - Issues</vt:lpstr>
      <vt:lpstr>Breaking Descent Methods</vt:lpstr>
      <vt:lpstr>Breaking Descent Methods</vt:lpstr>
      <vt:lpstr>Implementation</vt:lpstr>
      <vt:lpstr>Breaking Descent Methods –  Stationary Points</vt:lpstr>
      <vt:lpstr>Descent Methods –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Philip Beyer</dc:creator>
  <cp:lastModifiedBy>Alexander Philip Beyer</cp:lastModifiedBy>
  <cp:revision>4</cp:revision>
  <dcterms:created xsi:type="dcterms:W3CDTF">2025-11-03T20:49:42Z</dcterms:created>
  <dcterms:modified xsi:type="dcterms:W3CDTF">2025-11-06T14:41:59Z</dcterms:modified>
</cp:coreProperties>
</file>